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Lst>
  <p:notesMasterIdLst>
    <p:notesMasterId r:id="rId11"/>
  </p:notesMasterIdLst>
  <p:sldIdLst>
    <p:sldId id="340" r:id="rId5"/>
    <p:sldId id="334" r:id="rId6"/>
    <p:sldId id="335" r:id="rId7"/>
    <p:sldId id="337" r:id="rId8"/>
    <p:sldId id="336" r:id="rId9"/>
    <p:sldId id="338" r:id="rId10"/>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783C592-81DB-26B0-9377-9D031834EE16}" name="Lorna Edwards" initials="LE" userId="S::Lorna.Edwards@walsall.gov.uk::e12db51a-33f8-49af-bb00-b413d2e590df" providerId="AD"/>
  <p188:author id="{4E30E59D-2A1F-66A4-709B-22C8B7CA2B14}" name="Keri Lister" initials="KL" userId="S::Keri.Lister@walsall.gov.uk::9568ba27-4a74-499b-a497-d8301eb6dc92" providerId="AD"/>
  <p188:author id="{063F0BB2-5332-9F48-32F2-D16D456B9BB8}" name="Vicky Proctor" initials="VP" userId="S::vicky.proctor@walsall.gov.uk::a8007b6a-ffac-4001-bbc8-d470120ad7c4"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20612"/>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418F3C-E0C6-4A15-B94B-D193DBD34D72}" v="1" dt="2024-10-08T12:20:08.509"/>
    <p1510:client id="{89A96157-397B-4F90-A1E5-64A755C31836}" v="1" dt="2024-10-08T14:45:24.433"/>
    <p1510:client id="{FF5517A6-F6CD-4C29-B857-FF4329FDF8B2}" v="17" dt="2024-10-08T15:11:44.62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342" y="1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18" Type="http://schemas.microsoft.com/office/2018/10/relationships/authors" Target="author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rna Edwards" userId="S::lorna.edwards@walsall.gov.uk::e12db51a-33f8-49af-bb00-b413d2e590df" providerId="AD" clId="Web-{FF5517A6-F6CD-4C29-B857-FF4329FDF8B2}"/>
    <pc:docChg chg="modSld">
      <pc:chgData name="Lorna Edwards" userId="S::lorna.edwards@walsall.gov.uk::e12db51a-33f8-49af-bb00-b413d2e590df" providerId="AD" clId="Web-{FF5517A6-F6CD-4C29-B857-FF4329FDF8B2}" dt="2024-10-08T15:10:22.060" v="7"/>
      <pc:docMkLst>
        <pc:docMk/>
      </pc:docMkLst>
      <pc:sldChg chg="modSp">
        <pc:chgData name="Lorna Edwards" userId="S::lorna.edwards@walsall.gov.uk::e12db51a-33f8-49af-bb00-b413d2e590df" providerId="AD" clId="Web-{FF5517A6-F6CD-4C29-B857-FF4329FDF8B2}" dt="2024-10-08T15:10:22.060" v="7"/>
        <pc:sldMkLst>
          <pc:docMk/>
          <pc:sldMk cId="4083415507" sldId="337"/>
        </pc:sldMkLst>
        <pc:graphicFrameChg chg="mod modGraphic">
          <ac:chgData name="Lorna Edwards" userId="S::lorna.edwards@walsall.gov.uk::e12db51a-33f8-49af-bb00-b413d2e590df" providerId="AD" clId="Web-{FF5517A6-F6CD-4C29-B857-FF4329FDF8B2}" dt="2024-10-08T15:10:22.060" v="7"/>
          <ac:graphicFrameMkLst>
            <pc:docMk/>
            <pc:sldMk cId="4083415507" sldId="337"/>
            <ac:graphicFrameMk id="3" creationId="{8DE88476-B4EC-34E4-6106-BE1D1EBE6BD4}"/>
          </ac:graphicFrameMkLst>
        </pc:graphicFrameChg>
      </pc:sldChg>
    </pc:docChg>
  </pc:docChgLst>
  <pc:docChgLst>
    <pc:chgData name="Sandra Slater" userId="S::sandra.slater@walsall.gov.uk::6b3ca32f-f85d-4a48-81b1-55804fa5ba3c" providerId="AD" clId="Web-{89A96157-397B-4F90-A1E5-64A755C31836}"/>
    <pc:docChg chg="modSld">
      <pc:chgData name="Sandra Slater" userId="S::sandra.slater@walsall.gov.uk::6b3ca32f-f85d-4a48-81b1-55804fa5ba3c" providerId="AD" clId="Web-{89A96157-397B-4F90-A1E5-64A755C31836}" dt="2024-10-08T14:45:24.433" v="0" actId="1076"/>
      <pc:docMkLst>
        <pc:docMk/>
      </pc:docMkLst>
      <pc:sldChg chg="modSp">
        <pc:chgData name="Sandra Slater" userId="S::sandra.slater@walsall.gov.uk::6b3ca32f-f85d-4a48-81b1-55804fa5ba3c" providerId="AD" clId="Web-{89A96157-397B-4F90-A1E5-64A755C31836}" dt="2024-10-08T14:45:24.433" v="0" actId="1076"/>
        <pc:sldMkLst>
          <pc:docMk/>
          <pc:sldMk cId="3531453598" sldId="340"/>
        </pc:sldMkLst>
        <pc:spChg chg="mod">
          <ac:chgData name="Sandra Slater" userId="S::sandra.slater@walsall.gov.uk::6b3ca32f-f85d-4a48-81b1-55804fa5ba3c" providerId="AD" clId="Web-{89A96157-397B-4F90-A1E5-64A755C31836}" dt="2024-10-08T14:45:24.433" v="0" actId="1076"/>
          <ac:spMkLst>
            <pc:docMk/>
            <pc:sldMk cId="3531453598" sldId="340"/>
            <ac:spMk id="15" creationId="{CBC68E99-0DF7-3EFC-B574-562D7EE6904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177A50E-FD47-496F-8CB8-84328EB58C5D}" type="datetimeFigureOut">
              <a:rPr lang="en-GB" smtClean="0"/>
              <a:t>08/10/2024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2B5D5FE3-AA5B-4C09-9A21-09EF02C25613}" type="slidenum">
              <a:rPr lang="en-GB" smtClean="0"/>
              <a:t>‹#›</a:t>
            </a:fld>
            <a:endParaRPr lang="en-GB"/>
          </a:p>
        </p:txBody>
      </p:sp>
    </p:spTree>
    <p:extLst>
      <p:ext uri="{BB962C8B-B14F-4D97-AF65-F5344CB8AC3E}">
        <p14:creationId xmlns:p14="http://schemas.microsoft.com/office/powerpoint/2010/main" val="31538990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B5D5FE3-AA5B-4C09-9A21-09EF02C25613}" type="slidenum">
              <a:rPr lang="en-GB" smtClean="0"/>
              <a:t>1</a:t>
            </a:fld>
            <a:endParaRPr lang="en-GB"/>
          </a:p>
        </p:txBody>
      </p:sp>
    </p:spTree>
    <p:extLst>
      <p:ext uri="{BB962C8B-B14F-4D97-AF65-F5344CB8AC3E}">
        <p14:creationId xmlns:p14="http://schemas.microsoft.com/office/powerpoint/2010/main" val="34967331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B5D5FE3-AA5B-4C09-9A21-09EF02C25613}" type="slidenum">
              <a:rPr lang="en-GB" smtClean="0"/>
              <a:t>2</a:t>
            </a:fld>
            <a:endParaRPr lang="en-GB"/>
          </a:p>
        </p:txBody>
      </p:sp>
    </p:spTree>
    <p:extLst>
      <p:ext uri="{BB962C8B-B14F-4D97-AF65-F5344CB8AC3E}">
        <p14:creationId xmlns:p14="http://schemas.microsoft.com/office/powerpoint/2010/main" val="4765694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5D5FE3-AA5B-4C09-9A21-09EF02C25613}" type="slidenum">
              <a:rPr lang="en-GB" smtClean="0"/>
              <a:t>4</a:t>
            </a:fld>
            <a:endParaRPr lang="en-GB"/>
          </a:p>
        </p:txBody>
      </p:sp>
    </p:spTree>
    <p:extLst>
      <p:ext uri="{BB962C8B-B14F-4D97-AF65-F5344CB8AC3E}">
        <p14:creationId xmlns:p14="http://schemas.microsoft.com/office/powerpoint/2010/main" val="19357883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B5D5FE3-AA5B-4C09-9A21-09EF02C25613}" type="slidenum">
              <a:rPr lang="en-GB" smtClean="0"/>
              <a:t>5</a:t>
            </a:fld>
            <a:endParaRPr lang="en-GB"/>
          </a:p>
        </p:txBody>
      </p:sp>
    </p:spTree>
    <p:extLst>
      <p:ext uri="{BB962C8B-B14F-4D97-AF65-F5344CB8AC3E}">
        <p14:creationId xmlns:p14="http://schemas.microsoft.com/office/powerpoint/2010/main" val="9381436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B3905D99-90DC-4A23-B285-B8A03345331E}" type="datetimeFigureOut">
              <a:rPr lang="en-GB" smtClean="0"/>
              <a:t>08/10/2024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4A1DB9-F25F-443C-9DA3-517215FFDF94}" type="slidenum">
              <a:rPr lang="en-GB" smtClean="0"/>
              <a:t>‹#›</a:t>
            </a:fld>
            <a:endParaRPr lang="en-GB"/>
          </a:p>
        </p:txBody>
      </p:sp>
    </p:spTree>
    <p:extLst>
      <p:ext uri="{BB962C8B-B14F-4D97-AF65-F5344CB8AC3E}">
        <p14:creationId xmlns:p14="http://schemas.microsoft.com/office/powerpoint/2010/main" val="2428795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3905D99-90DC-4A23-B285-B8A03345331E}" type="datetimeFigureOut">
              <a:rPr lang="en-GB" smtClean="0"/>
              <a:t>08/10/2024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4A1DB9-F25F-443C-9DA3-517215FFDF94}" type="slidenum">
              <a:rPr lang="en-GB" smtClean="0"/>
              <a:t>‹#›</a:t>
            </a:fld>
            <a:endParaRPr lang="en-GB"/>
          </a:p>
        </p:txBody>
      </p:sp>
    </p:spTree>
    <p:extLst>
      <p:ext uri="{BB962C8B-B14F-4D97-AF65-F5344CB8AC3E}">
        <p14:creationId xmlns:p14="http://schemas.microsoft.com/office/powerpoint/2010/main" val="29583092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3905D99-90DC-4A23-B285-B8A03345331E}" type="datetimeFigureOut">
              <a:rPr lang="en-GB" smtClean="0"/>
              <a:t>08/10/2024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4A1DB9-F25F-443C-9DA3-517215FFDF94}" type="slidenum">
              <a:rPr lang="en-GB" smtClean="0"/>
              <a:t>‹#›</a:t>
            </a:fld>
            <a:endParaRPr lang="en-GB"/>
          </a:p>
        </p:txBody>
      </p:sp>
    </p:spTree>
    <p:extLst>
      <p:ext uri="{BB962C8B-B14F-4D97-AF65-F5344CB8AC3E}">
        <p14:creationId xmlns:p14="http://schemas.microsoft.com/office/powerpoint/2010/main" val="39840983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B3905D99-90DC-4A23-B285-B8A03345331E}" type="datetimeFigureOut">
              <a:rPr lang="en-GB" smtClean="0"/>
              <a:t>08/10/2024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4A1DB9-F25F-443C-9DA3-517215FFDF94}" type="slidenum">
              <a:rPr lang="en-GB" smtClean="0"/>
              <a:t>‹#›</a:t>
            </a:fld>
            <a:endParaRPr lang="en-GB"/>
          </a:p>
        </p:txBody>
      </p:sp>
    </p:spTree>
    <p:extLst>
      <p:ext uri="{BB962C8B-B14F-4D97-AF65-F5344CB8AC3E}">
        <p14:creationId xmlns:p14="http://schemas.microsoft.com/office/powerpoint/2010/main" val="19402784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B3905D99-90DC-4A23-B285-B8A03345331E}" type="datetimeFigureOut">
              <a:rPr lang="en-GB" smtClean="0"/>
              <a:t>08/10/2024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94A1DB9-F25F-443C-9DA3-517215FFDF94}" type="slidenum">
              <a:rPr lang="en-GB" smtClean="0"/>
              <a:t>‹#›</a:t>
            </a:fld>
            <a:endParaRPr lang="en-GB"/>
          </a:p>
        </p:txBody>
      </p:sp>
    </p:spTree>
    <p:extLst>
      <p:ext uri="{BB962C8B-B14F-4D97-AF65-F5344CB8AC3E}">
        <p14:creationId xmlns:p14="http://schemas.microsoft.com/office/powerpoint/2010/main" val="38811667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B3905D99-90DC-4A23-B285-B8A03345331E}" type="datetimeFigureOut">
              <a:rPr lang="en-GB" smtClean="0"/>
              <a:t>08/10/2024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94A1DB9-F25F-443C-9DA3-517215FFDF94}" type="slidenum">
              <a:rPr lang="en-GB" smtClean="0"/>
              <a:t>‹#›</a:t>
            </a:fld>
            <a:endParaRPr lang="en-GB"/>
          </a:p>
        </p:txBody>
      </p:sp>
    </p:spTree>
    <p:extLst>
      <p:ext uri="{BB962C8B-B14F-4D97-AF65-F5344CB8AC3E}">
        <p14:creationId xmlns:p14="http://schemas.microsoft.com/office/powerpoint/2010/main" val="11362150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905D99-90DC-4A23-B285-B8A03345331E}" type="datetimeFigureOut">
              <a:rPr lang="en-GB" smtClean="0"/>
              <a:t>08/10/2024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94A1DB9-F25F-443C-9DA3-517215FFDF94}" type="slidenum">
              <a:rPr lang="en-GB" smtClean="0"/>
              <a:t>‹#›</a:t>
            </a:fld>
            <a:endParaRPr lang="en-GB"/>
          </a:p>
        </p:txBody>
      </p:sp>
    </p:spTree>
    <p:extLst>
      <p:ext uri="{BB962C8B-B14F-4D97-AF65-F5344CB8AC3E}">
        <p14:creationId xmlns:p14="http://schemas.microsoft.com/office/powerpoint/2010/main" val="278664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3905D99-90DC-4A23-B285-B8A03345331E}" type="datetimeFigureOut">
              <a:rPr lang="en-GB" smtClean="0"/>
              <a:t>08/10/2024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4A1DB9-F25F-443C-9DA3-517215FFDF94}" type="slidenum">
              <a:rPr lang="en-GB" smtClean="0"/>
              <a:t>‹#›</a:t>
            </a:fld>
            <a:endParaRPr lang="en-GB"/>
          </a:p>
        </p:txBody>
      </p:sp>
    </p:spTree>
    <p:extLst>
      <p:ext uri="{BB962C8B-B14F-4D97-AF65-F5344CB8AC3E}">
        <p14:creationId xmlns:p14="http://schemas.microsoft.com/office/powerpoint/2010/main" val="40254481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3905D99-90DC-4A23-B285-B8A03345331E}" type="datetimeFigureOut">
              <a:rPr lang="en-GB" smtClean="0"/>
              <a:t>08/10/2024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4A1DB9-F25F-443C-9DA3-517215FFDF94}" type="slidenum">
              <a:rPr lang="en-GB" smtClean="0"/>
              <a:t>‹#›</a:t>
            </a:fld>
            <a:endParaRPr lang="en-GB"/>
          </a:p>
        </p:txBody>
      </p:sp>
    </p:spTree>
    <p:extLst>
      <p:ext uri="{BB962C8B-B14F-4D97-AF65-F5344CB8AC3E}">
        <p14:creationId xmlns:p14="http://schemas.microsoft.com/office/powerpoint/2010/main" val="13131356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3905D99-90DC-4A23-B285-B8A03345331E}" type="datetimeFigureOut">
              <a:rPr lang="en-GB" smtClean="0"/>
              <a:t>08/10/2024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4A1DB9-F25F-443C-9DA3-517215FFDF94}" type="slidenum">
              <a:rPr lang="en-GB" smtClean="0"/>
              <a:t>‹#›</a:t>
            </a:fld>
            <a:endParaRPr lang="en-GB"/>
          </a:p>
        </p:txBody>
      </p:sp>
    </p:spTree>
    <p:extLst>
      <p:ext uri="{BB962C8B-B14F-4D97-AF65-F5344CB8AC3E}">
        <p14:creationId xmlns:p14="http://schemas.microsoft.com/office/powerpoint/2010/main" val="16502834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3905D99-90DC-4A23-B285-B8A03345331E}" type="datetimeFigureOut">
              <a:rPr lang="en-GB" smtClean="0"/>
              <a:t>08/10/2024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4A1DB9-F25F-443C-9DA3-517215FFDF94}" type="slidenum">
              <a:rPr lang="en-GB" smtClean="0"/>
              <a:t>‹#›</a:t>
            </a:fld>
            <a:endParaRPr lang="en-GB"/>
          </a:p>
        </p:txBody>
      </p:sp>
    </p:spTree>
    <p:extLst>
      <p:ext uri="{BB962C8B-B14F-4D97-AF65-F5344CB8AC3E}">
        <p14:creationId xmlns:p14="http://schemas.microsoft.com/office/powerpoint/2010/main" val="29570608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1_colourful_with images">
    <p:bg>
      <p:bgPr>
        <a:solidFill>
          <a:schemeClr val="bg1"/>
        </a:solidFill>
        <a:effectLst/>
      </p:bgPr>
    </p:bg>
    <p:spTree>
      <p:nvGrpSpPr>
        <p:cNvPr id="1" name=""/>
        <p:cNvGrpSpPr/>
        <p:nvPr/>
      </p:nvGrpSpPr>
      <p:grpSpPr>
        <a:xfrm>
          <a:off x="0" y="0"/>
          <a:ext cx="0" cy="0"/>
          <a:chOff x="0" y="0"/>
          <a:chExt cx="0" cy="0"/>
        </a:xfrm>
      </p:grpSpPr>
      <p:pic>
        <p:nvPicPr>
          <p:cNvPr id="13" name="BG">
            <a:extLst>
              <a:ext uri="{FF2B5EF4-FFF2-40B4-BE49-F238E27FC236}">
                <a16:creationId xmlns:a16="http://schemas.microsoft.com/office/drawing/2014/main" id="{0BACF703-5D2D-FA19-78B7-07407AD7BA65}"/>
              </a:ext>
              <a:ext uri="{C183D7F6-B498-43B3-948B-1728B52AA6E4}">
                <adec:decorative xmlns:adec="http://schemas.microsoft.com/office/drawing/2017/decorative" val="1"/>
              </a:ext>
            </a:extLst>
          </p:cNvPr>
          <p:cNvPicPr>
            <a:picLocks noChangeAspect="1"/>
          </p:cNvPicPr>
          <p:nvPr userDrawn="1"/>
        </p:nvPicPr>
        <p:blipFill>
          <a:blip r:embed="rId2"/>
          <a:srcRect/>
          <a:stretch/>
        </p:blipFill>
        <p:spPr>
          <a:xfrm>
            <a:off x="1" y="1673"/>
            <a:ext cx="12194975" cy="6856326"/>
          </a:xfrm>
          <a:prstGeom prst="rect">
            <a:avLst/>
          </a:prstGeom>
        </p:spPr>
      </p:pic>
      <p:pic>
        <p:nvPicPr>
          <p:cNvPr id="4" name="Logo" descr="Walsall Family Hubs logo">
            <a:extLst>
              <a:ext uri="{FF2B5EF4-FFF2-40B4-BE49-F238E27FC236}">
                <a16:creationId xmlns:a16="http://schemas.microsoft.com/office/drawing/2014/main" id="{F81E11F9-8648-6130-F35A-4DE5592BE359}"/>
              </a:ext>
            </a:extLst>
          </p:cNvPr>
          <p:cNvPicPr>
            <a:picLocks noChangeAspect="1"/>
          </p:cNvPicPr>
          <p:nvPr userDrawn="1"/>
        </p:nvPicPr>
        <p:blipFill>
          <a:blip r:embed="rId3"/>
          <a:stretch>
            <a:fillRect/>
          </a:stretch>
        </p:blipFill>
        <p:spPr>
          <a:xfrm>
            <a:off x="463296" y="284494"/>
            <a:ext cx="3993620" cy="1629621"/>
          </a:xfrm>
          <a:prstGeom prst="rect">
            <a:avLst/>
          </a:prstGeom>
        </p:spPr>
      </p:pic>
      <p:sp>
        <p:nvSpPr>
          <p:cNvPr id="9" name="Title 1">
            <a:extLst>
              <a:ext uri="{FF2B5EF4-FFF2-40B4-BE49-F238E27FC236}">
                <a16:creationId xmlns:a16="http://schemas.microsoft.com/office/drawing/2014/main" id="{2F0803C6-6516-AC48-9A7C-4168EF9EB2DE}"/>
              </a:ext>
            </a:extLst>
          </p:cNvPr>
          <p:cNvSpPr>
            <a:spLocks noGrp="1"/>
          </p:cNvSpPr>
          <p:nvPr>
            <p:ph type="title" hasCustomPrompt="1"/>
          </p:nvPr>
        </p:nvSpPr>
        <p:spPr>
          <a:xfrm>
            <a:off x="463295" y="2261283"/>
            <a:ext cx="6464039" cy="1581314"/>
          </a:xfrm>
        </p:spPr>
        <p:txBody>
          <a:bodyPr anchor="b"/>
          <a:lstStyle>
            <a:lvl1pPr algn="l">
              <a:defRPr sz="3800">
                <a:solidFill>
                  <a:schemeClr val="tx2"/>
                </a:solidFill>
              </a:defRPr>
            </a:lvl1pPr>
          </a:lstStyle>
          <a:p>
            <a:r>
              <a:rPr lang="en-US"/>
              <a:t>Click to edit </a:t>
            </a:r>
            <a:br>
              <a:rPr lang="en-US"/>
            </a:br>
            <a:r>
              <a:rPr lang="en-US"/>
              <a:t>Master title style</a:t>
            </a:r>
          </a:p>
        </p:txBody>
      </p:sp>
      <p:sp>
        <p:nvSpPr>
          <p:cNvPr id="12" name="Text Placeholder 2">
            <a:extLst>
              <a:ext uri="{FF2B5EF4-FFF2-40B4-BE49-F238E27FC236}">
                <a16:creationId xmlns:a16="http://schemas.microsoft.com/office/drawing/2014/main" id="{FACF84AD-2A98-F145-9A29-BBDFBFDA4758}"/>
              </a:ext>
            </a:extLst>
          </p:cNvPr>
          <p:cNvSpPr>
            <a:spLocks noGrp="1"/>
          </p:cNvSpPr>
          <p:nvPr>
            <p:ph type="body" idx="1" hasCustomPrompt="1"/>
          </p:nvPr>
        </p:nvSpPr>
        <p:spPr>
          <a:xfrm>
            <a:off x="463295" y="4173724"/>
            <a:ext cx="6464039" cy="766575"/>
          </a:xfrm>
          <a:prstGeom prst="rect">
            <a:avLst/>
          </a:prstGeom>
        </p:spPr>
        <p:txBody>
          <a:bodyPr/>
          <a:lstStyle>
            <a:lvl1pPr marL="0" indent="0" algn="l">
              <a:buNone/>
              <a:defRPr sz="22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5" name="Date Placeholder 3">
            <a:extLst>
              <a:ext uri="{FF2B5EF4-FFF2-40B4-BE49-F238E27FC236}">
                <a16:creationId xmlns:a16="http://schemas.microsoft.com/office/drawing/2014/main" id="{CF043827-1BB5-4031-7531-49CA15F2E1F8}"/>
              </a:ext>
            </a:extLst>
          </p:cNvPr>
          <p:cNvSpPr>
            <a:spLocks noGrp="1"/>
          </p:cNvSpPr>
          <p:nvPr>
            <p:ph type="dt" sz="half" idx="2"/>
          </p:nvPr>
        </p:nvSpPr>
        <p:spPr>
          <a:xfrm>
            <a:off x="431999" y="6252090"/>
            <a:ext cx="2743200" cy="365125"/>
          </a:xfrm>
          <a:prstGeom prst="rect">
            <a:avLst/>
          </a:prstGeom>
        </p:spPr>
        <p:txBody>
          <a:bodyPr vert="horz" lIns="0" tIns="0" rIns="0" bIns="0" rtlCol="0" anchor="ctr"/>
          <a:lstStyle>
            <a:lvl1pPr algn="l">
              <a:defRPr sz="1200">
                <a:solidFill>
                  <a:schemeClr val="bg1"/>
                </a:solidFill>
              </a:defRPr>
            </a:lvl1pPr>
          </a:lstStyle>
          <a:p>
            <a:endParaRPr lang="en-GB"/>
          </a:p>
        </p:txBody>
      </p:sp>
      <p:pic>
        <p:nvPicPr>
          <p:cNvPr id="3" name="Picture 2" descr="A close-up of a black background&#10;&#10;Description automatically generated with low confidence">
            <a:extLst>
              <a:ext uri="{FF2B5EF4-FFF2-40B4-BE49-F238E27FC236}">
                <a16:creationId xmlns:a16="http://schemas.microsoft.com/office/drawing/2014/main" id="{CD8E1E8E-B693-4644-839F-62A43A5EA64D}"/>
              </a:ext>
            </a:extLst>
          </p:cNvPr>
          <p:cNvPicPr>
            <a:picLocks noChangeAspect="1"/>
          </p:cNvPicPr>
          <p:nvPr userDrawn="1"/>
        </p:nvPicPr>
        <p:blipFill>
          <a:blip r:embed="rId4"/>
          <a:stretch>
            <a:fillRect/>
          </a:stretch>
        </p:blipFill>
        <p:spPr>
          <a:xfrm>
            <a:off x="9524399" y="6223260"/>
            <a:ext cx="1686518" cy="368482"/>
          </a:xfrm>
          <a:prstGeom prst="rect">
            <a:avLst/>
          </a:prstGeom>
        </p:spPr>
      </p:pic>
      <p:sp>
        <p:nvSpPr>
          <p:cNvPr id="6" name="Picture Placeholder 2">
            <a:extLst>
              <a:ext uri="{FF2B5EF4-FFF2-40B4-BE49-F238E27FC236}">
                <a16:creationId xmlns:a16="http://schemas.microsoft.com/office/drawing/2014/main" id="{5756F059-C16C-7D56-553F-A5E741054906}"/>
              </a:ext>
            </a:extLst>
          </p:cNvPr>
          <p:cNvSpPr>
            <a:spLocks noGrp="1"/>
          </p:cNvSpPr>
          <p:nvPr>
            <p:ph type="pic" sz="quarter" idx="13"/>
          </p:nvPr>
        </p:nvSpPr>
        <p:spPr>
          <a:xfrm>
            <a:off x="7234948" y="1326451"/>
            <a:ext cx="1545122" cy="1545122"/>
          </a:xfrm>
          <a:prstGeom prst="ellipse">
            <a:avLst/>
          </a:prstGeom>
          <a:solidFill>
            <a:schemeClr val="bg2">
              <a:lumMod val="90000"/>
            </a:schemeClr>
          </a:solidFill>
        </p:spPr>
        <p:txBody>
          <a:bodyPr anchor="t" anchorCtr="1"/>
          <a:lstStyle>
            <a:lvl1pPr marL="0" indent="0">
              <a:buNone/>
              <a:defRPr sz="1400"/>
            </a:lvl1pPr>
          </a:lstStyle>
          <a:p>
            <a:endParaRPr lang="en-GB"/>
          </a:p>
        </p:txBody>
      </p:sp>
      <p:sp>
        <p:nvSpPr>
          <p:cNvPr id="7" name="Picture Placeholder 2">
            <a:extLst>
              <a:ext uri="{FF2B5EF4-FFF2-40B4-BE49-F238E27FC236}">
                <a16:creationId xmlns:a16="http://schemas.microsoft.com/office/drawing/2014/main" id="{492932B8-8E75-CCC8-B3E6-683E2674EA19}"/>
              </a:ext>
            </a:extLst>
          </p:cNvPr>
          <p:cNvSpPr>
            <a:spLocks noGrp="1"/>
          </p:cNvSpPr>
          <p:nvPr>
            <p:ph type="pic" sz="quarter" idx="16"/>
          </p:nvPr>
        </p:nvSpPr>
        <p:spPr>
          <a:xfrm>
            <a:off x="9087684" y="489778"/>
            <a:ext cx="2668887" cy="2668887"/>
          </a:xfrm>
          <a:prstGeom prst="ellipse">
            <a:avLst/>
          </a:prstGeom>
          <a:solidFill>
            <a:schemeClr val="bg2">
              <a:lumMod val="90000"/>
            </a:schemeClr>
          </a:solidFill>
        </p:spPr>
        <p:txBody>
          <a:bodyPr anchor="t" anchorCtr="1"/>
          <a:lstStyle>
            <a:lvl1pPr marL="0" indent="0">
              <a:buNone/>
              <a:defRPr sz="1400"/>
            </a:lvl1pPr>
          </a:lstStyle>
          <a:p>
            <a:endParaRPr lang="en-GB"/>
          </a:p>
        </p:txBody>
      </p:sp>
      <p:sp>
        <p:nvSpPr>
          <p:cNvPr id="14" name="Picture Placeholder 2">
            <a:extLst>
              <a:ext uri="{FF2B5EF4-FFF2-40B4-BE49-F238E27FC236}">
                <a16:creationId xmlns:a16="http://schemas.microsoft.com/office/drawing/2014/main" id="{285CF9ED-90BC-CE16-25D7-9D53047638BB}"/>
              </a:ext>
            </a:extLst>
          </p:cNvPr>
          <p:cNvSpPr>
            <a:spLocks noGrp="1"/>
          </p:cNvSpPr>
          <p:nvPr>
            <p:ph type="pic" sz="quarter" idx="14"/>
          </p:nvPr>
        </p:nvSpPr>
        <p:spPr>
          <a:xfrm>
            <a:off x="7288975" y="3047857"/>
            <a:ext cx="2982190" cy="2982190"/>
          </a:xfrm>
          <a:prstGeom prst="ellipse">
            <a:avLst/>
          </a:prstGeom>
          <a:solidFill>
            <a:schemeClr val="bg2">
              <a:lumMod val="90000"/>
            </a:schemeClr>
          </a:solidFill>
        </p:spPr>
        <p:txBody>
          <a:bodyPr anchor="t" anchorCtr="1"/>
          <a:lstStyle>
            <a:lvl1pPr marL="0" indent="0">
              <a:buNone/>
              <a:defRPr sz="1400"/>
            </a:lvl1pPr>
          </a:lstStyle>
          <a:p>
            <a:endParaRPr lang="en-GB"/>
          </a:p>
        </p:txBody>
      </p:sp>
      <p:sp>
        <p:nvSpPr>
          <p:cNvPr id="15" name="Picture Placeholder 2">
            <a:extLst>
              <a:ext uri="{FF2B5EF4-FFF2-40B4-BE49-F238E27FC236}">
                <a16:creationId xmlns:a16="http://schemas.microsoft.com/office/drawing/2014/main" id="{EE9B5EF7-8B0A-360E-1921-0DD146BD4785}"/>
              </a:ext>
            </a:extLst>
          </p:cNvPr>
          <p:cNvSpPr>
            <a:spLocks noGrp="1"/>
          </p:cNvSpPr>
          <p:nvPr>
            <p:ph type="pic" sz="quarter" idx="15"/>
          </p:nvPr>
        </p:nvSpPr>
        <p:spPr>
          <a:xfrm>
            <a:off x="10420066" y="3429000"/>
            <a:ext cx="1185997" cy="1185997"/>
          </a:xfrm>
          <a:prstGeom prst="ellipse">
            <a:avLst/>
          </a:prstGeom>
          <a:solidFill>
            <a:schemeClr val="bg2">
              <a:lumMod val="90000"/>
            </a:schemeClr>
          </a:solidFill>
        </p:spPr>
        <p:txBody>
          <a:bodyPr anchor="t" anchorCtr="1"/>
          <a:lstStyle>
            <a:lvl1pPr marL="0" indent="0">
              <a:buNone/>
              <a:defRPr sz="1400"/>
            </a:lvl1pPr>
          </a:lstStyle>
          <a:p>
            <a:endParaRPr lang="en-GB"/>
          </a:p>
        </p:txBody>
      </p:sp>
    </p:spTree>
    <p:extLst>
      <p:ext uri="{BB962C8B-B14F-4D97-AF65-F5344CB8AC3E}">
        <p14:creationId xmlns:p14="http://schemas.microsoft.com/office/powerpoint/2010/main" val="627497699"/>
      </p:ext>
    </p:extLst>
  </p:cSld>
  <p:clrMapOvr>
    <a:masterClrMapping/>
  </p:clrMapOvr>
  <p:extLst>
    <p:ext uri="{DCECCB84-F9BA-43D5-87BE-67443E8EF086}">
      <p15:sldGuideLst xmlns:p15="http://schemas.microsoft.com/office/powerpoint/2012/main">
        <p15:guide id="1" orient="horz" pos="663">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905D99-90DC-4A23-B285-B8A03345331E}" type="datetimeFigureOut">
              <a:rPr lang="en-GB" smtClean="0"/>
              <a:t>08/10/2024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4A1DB9-F25F-443C-9DA3-517215FFDF94}" type="slidenum">
              <a:rPr lang="en-GB" smtClean="0"/>
              <a:t>‹#›</a:t>
            </a:fld>
            <a:endParaRPr lang="en-GB"/>
          </a:p>
        </p:txBody>
      </p:sp>
    </p:spTree>
    <p:extLst>
      <p:ext uri="{BB962C8B-B14F-4D97-AF65-F5344CB8AC3E}">
        <p14:creationId xmlns:p14="http://schemas.microsoft.com/office/powerpoint/2010/main" val="3515210272"/>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walsallfamilyhubs.co.uk/find-activity#main" TargetMode="External"/><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hyperlink" Target="https://www.facebook.com/Walsallfamiliesintheknow/?locale=en_GB" TargetMode="External"/></Relationships>
</file>

<file path=ppt/slides/_rels/slide2.xml.rels><?xml version="1.0" encoding="UTF-8" standalone="yes"?>
<Relationships xmlns="http://schemas.openxmlformats.org/package/2006/relationships"><Relationship Id="rId8" Type="http://schemas.openxmlformats.org/officeDocument/2006/relationships/image" Target="../media/image4.jpeg"/><Relationship Id="rId13" Type="http://schemas.openxmlformats.org/officeDocument/2006/relationships/image" Target="../media/image9.png"/><Relationship Id="rId3" Type="http://schemas.openxmlformats.org/officeDocument/2006/relationships/hyperlink" Target="http://www.starlightmulticare.com/" TargetMode="External"/><Relationship Id="rId7" Type="http://schemas.openxmlformats.org/officeDocument/2006/relationships/hyperlink" Target="tel:01922654589" TargetMode="External"/><Relationship Id="rId12" Type="http://schemas.openxmlformats.org/officeDocument/2006/relationships/image" Target="../media/image8.sv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hyperlink" Target="mailto:familyhubs@walsall.gov.uk" TargetMode="External"/><Relationship Id="rId11" Type="http://schemas.openxmlformats.org/officeDocument/2006/relationships/image" Target="../media/image7.png"/><Relationship Id="rId5" Type="http://schemas.openxmlformats.org/officeDocument/2006/relationships/hyperlink" Target="mailto:EarlyHelpParentingTeam@walsall.gov.uk" TargetMode="External"/><Relationship Id="rId10" Type="http://schemas.openxmlformats.org/officeDocument/2006/relationships/image" Target="../media/image6.jpeg"/><Relationship Id="rId4" Type="http://schemas.openxmlformats.org/officeDocument/2006/relationships/hyperlink" Target="mailto:familyhubswellbeing@walsall.gov.uk" TargetMode="External"/><Relationship Id="rId9" Type="http://schemas.openxmlformats.org/officeDocument/2006/relationships/image" Target="../media/image5.jpeg"/><Relationship Id="rId14" Type="http://schemas.openxmlformats.org/officeDocument/2006/relationships/image" Target="../media/image10.svg"/></Relationships>
</file>

<file path=ppt/slides/_rels/slide3.xml.rels><?xml version="1.0" encoding="UTF-8" standalone="yes"?>
<Relationships xmlns="http://schemas.openxmlformats.org/package/2006/relationships"><Relationship Id="rId8" Type="http://schemas.openxmlformats.org/officeDocument/2006/relationships/hyperlink" Target="mailto:courtney.haynes@walsallfc.co.uk" TargetMode="External"/><Relationship Id="rId3" Type="http://schemas.openxmlformats.org/officeDocument/2006/relationships/hyperlink" Target="https://kiddibops.classforkids.io/" TargetMode="External"/><Relationship Id="rId7" Type="http://schemas.openxmlformats.org/officeDocument/2006/relationships/hyperlink" Target="https://www.breakoutschool.co.uk/" TargetMode="External"/><Relationship Id="rId12" Type="http://schemas.openxmlformats.org/officeDocument/2006/relationships/image" Target="../media/image10.svg"/><Relationship Id="rId2" Type="http://schemas.openxmlformats.org/officeDocument/2006/relationships/hyperlink" Target="http://www.starlightmulticare.co.uk/book-here/" TargetMode="External"/><Relationship Id="rId1" Type="http://schemas.openxmlformats.org/officeDocument/2006/relationships/slideLayout" Target="../slideLayouts/slideLayout12.xml"/><Relationship Id="rId6" Type="http://schemas.openxmlformats.org/officeDocument/2006/relationships/hyperlink" Target="https://www.nature-makers.co.uk/walsall-and-sandwell" TargetMode="External"/><Relationship Id="rId11" Type="http://schemas.openxmlformats.org/officeDocument/2006/relationships/image" Target="../media/image9.png"/><Relationship Id="rId5" Type="http://schemas.openxmlformats.org/officeDocument/2006/relationships/hyperlink" Target="mailto:familyhubs@walsall.gov.uk" TargetMode="External"/><Relationship Id="rId10" Type="http://schemas.openxmlformats.org/officeDocument/2006/relationships/image" Target="../media/image11.jpeg"/><Relationship Id="rId4" Type="http://schemas.openxmlformats.org/officeDocument/2006/relationships/hyperlink" Target="mailto:EarlyHelpParentingTeam@walsall.gov.uk" TargetMode="External"/><Relationship Id="rId9" Type="http://schemas.openxmlformats.org/officeDocument/2006/relationships/hyperlink" Target="http://tinyurl.com/gardensaturdays"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s://kiddibops.classforkids.io/" TargetMode="External"/><Relationship Id="rId3" Type="http://schemas.openxmlformats.org/officeDocument/2006/relationships/hyperlink" Target="http://www.thecreationstation.co.uk/finder" TargetMode="External"/><Relationship Id="rId7" Type="http://schemas.openxmlformats.org/officeDocument/2006/relationships/hyperlink" Target="https://www.active-gym.co.uk/preschool" TargetMode="External"/><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hyperlink" Target="http://www.serendipity-wellness.co.uk/" TargetMode="External"/><Relationship Id="rId11" Type="http://schemas.openxmlformats.org/officeDocument/2006/relationships/image" Target="../media/image10.svg"/><Relationship Id="rId5" Type="http://schemas.openxmlformats.org/officeDocument/2006/relationships/hyperlink" Target="mailto:familyhubs@walsall.gov.uk" TargetMode="External"/><Relationship Id="rId10" Type="http://schemas.openxmlformats.org/officeDocument/2006/relationships/image" Target="../media/image9.png"/><Relationship Id="rId4" Type="http://schemas.openxmlformats.org/officeDocument/2006/relationships/hyperlink" Target="http://www.rhythmtime.net/cannock-and-pelsall" TargetMode="External"/><Relationship Id="rId9"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hyperlink" Target="mailto:familyhubs@walsall.gov.uk" TargetMode="External"/><Relationship Id="rId7" Type="http://schemas.openxmlformats.org/officeDocument/2006/relationships/image" Target="../media/image10.sv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9.png"/><Relationship Id="rId5" Type="http://schemas.openxmlformats.org/officeDocument/2006/relationships/image" Target="../media/image13.jpeg"/><Relationship Id="rId4" Type="http://schemas.openxmlformats.org/officeDocument/2006/relationships/hyperlink" Target="https://go.walsall.gov.uk/births-marriages-and-deaths/births/register-a-birth-"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CBC68E99-0DF7-3EFC-B574-562D7EE69042}"/>
              </a:ext>
            </a:extLst>
          </p:cNvPr>
          <p:cNvSpPr txBox="1"/>
          <p:nvPr/>
        </p:nvSpPr>
        <p:spPr>
          <a:xfrm>
            <a:off x="303402" y="1226803"/>
            <a:ext cx="11585196" cy="3693319"/>
          </a:xfrm>
          <a:prstGeom prst="rect">
            <a:avLst/>
          </a:prstGeom>
          <a:noFill/>
        </p:spPr>
        <p:txBody>
          <a:bodyPr wrap="square" lIns="91440" tIns="45720" rIns="91440" bIns="45720" rtlCol="0" anchor="t">
            <a:spAutoFit/>
          </a:bodyPr>
          <a:lstStyle/>
          <a:p>
            <a:pPr algn="ctr"/>
            <a:r>
              <a:rPr lang="en-GB" sz="3600" b="1" dirty="0"/>
              <a:t>Walsall Family Hubs Timetable of activities between  </a:t>
            </a:r>
          </a:p>
          <a:p>
            <a:pPr algn="ctr"/>
            <a:endParaRPr lang="en-GB" sz="3600" b="1" dirty="0"/>
          </a:p>
          <a:p>
            <a:pPr algn="ctr"/>
            <a:r>
              <a:rPr lang="en-GB" sz="3600" b="1" dirty="0"/>
              <a:t>October – December 2024 </a:t>
            </a:r>
          </a:p>
          <a:p>
            <a:pPr algn="ctr"/>
            <a:endParaRPr lang="en-GB" sz="3600" b="1" dirty="0"/>
          </a:p>
          <a:p>
            <a:pPr algn="ctr"/>
            <a:r>
              <a:rPr lang="en-GB" sz="1800" dirty="0">
                <a:effectLst/>
                <a:latin typeface="Aptos" panose="020B0004020202020204" pitchFamily="34" charset="0"/>
                <a:ea typeface="Aptos" panose="020B0004020202020204" pitchFamily="34" charset="0"/>
                <a:cs typeface="Aptos" panose="020B0004020202020204" pitchFamily="34" charset="0"/>
              </a:rPr>
              <a:t>A full timetable of our events, plus the locations of our 4 locality Hubs can be found on the Family Hubs website:  </a:t>
            </a:r>
            <a:r>
              <a:rPr lang="en-GB" sz="1800" b="1" u="sng" dirty="0">
                <a:solidFill>
                  <a:srgbClr val="467886"/>
                </a:solidFill>
                <a:effectLst/>
                <a:latin typeface="Aptos" panose="020B0004020202020204" pitchFamily="34" charset="0"/>
                <a:ea typeface="Aptos" panose="020B0004020202020204" pitchFamily="34" charset="0"/>
                <a:cs typeface="Aptos" panose="020B0004020202020204" pitchFamily="34" charset="0"/>
                <a:hlinkClick r:id="rId3"/>
              </a:rPr>
              <a:t>https://www.walsallfamilyhubs.co.uk/find-activity#main</a:t>
            </a:r>
            <a:r>
              <a:rPr lang="en-GB" sz="1800" dirty="0">
                <a:effectLst/>
                <a:latin typeface="Aptos" panose="020B0004020202020204" pitchFamily="34" charset="0"/>
                <a:ea typeface="Aptos" panose="020B0004020202020204" pitchFamily="34" charset="0"/>
                <a:cs typeface="Aptos" panose="020B0004020202020204" pitchFamily="34" charset="0"/>
              </a:rPr>
              <a:t> and follow us on  </a:t>
            </a:r>
            <a:r>
              <a:rPr lang="en-GB" sz="1800" b="1" u="sng" dirty="0">
                <a:solidFill>
                  <a:srgbClr val="467886"/>
                </a:solidFill>
                <a:effectLst/>
                <a:latin typeface="Aptos" panose="020B0004020202020204" pitchFamily="34" charset="0"/>
                <a:ea typeface="Aptos" panose="020B0004020202020204" pitchFamily="34" charset="0"/>
                <a:cs typeface="Aptos" panose="020B0004020202020204" pitchFamily="34" charset="0"/>
                <a:hlinkClick r:id="rId4"/>
              </a:rPr>
              <a:t>Facebook</a:t>
            </a:r>
            <a:r>
              <a:rPr lang="en-GB" sz="1800" b="1" dirty="0">
                <a:effectLst/>
                <a:latin typeface="Aptos" panose="020B0004020202020204" pitchFamily="34" charset="0"/>
                <a:ea typeface="Aptos" panose="020B0004020202020204" pitchFamily="34" charset="0"/>
                <a:cs typeface="Aptos" panose="020B0004020202020204" pitchFamily="34" charset="0"/>
              </a:rPr>
              <a:t> </a:t>
            </a:r>
            <a:r>
              <a:rPr lang="en-GB" sz="1800" dirty="0">
                <a:effectLst/>
                <a:latin typeface="Aptos" panose="020B0004020202020204" pitchFamily="34" charset="0"/>
                <a:ea typeface="Aptos" panose="020B0004020202020204" pitchFamily="34" charset="0"/>
                <a:cs typeface="Aptos" panose="020B0004020202020204" pitchFamily="34" charset="0"/>
              </a:rPr>
              <a:t>(</a:t>
            </a:r>
            <a:r>
              <a:rPr lang="en-GB" sz="1800" dirty="0" err="1">
                <a:effectLst/>
                <a:latin typeface="Aptos" panose="020B0004020202020204" pitchFamily="34" charset="0"/>
                <a:ea typeface="Aptos" panose="020B0004020202020204" pitchFamily="34" charset="0"/>
                <a:cs typeface="Aptos" panose="020B0004020202020204" pitchFamily="34" charset="0"/>
              </a:rPr>
              <a:t>walsallfamiliesintheknow</a:t>
            </a:r>
            <a:r>
              <a:rPr lang="en-GB" sz="1800" dirty="0">
                <a:effectLst/>
                <a:latin typeface="Aptos" panose="020B0004020202020204" pitchFamily="34" charset="0"/>
                <a:ea typeface="Aptos" panose="020B0004020202020204" pitchFamily="34" charset="0"/>
                <a:cs typeface="Aptos" panose="020B0004020202020204" pitchFamily="34" charset="0"/>
              </a:rPr>
              <a:t>) </a:t>
            </a:r>
          </a:p>
          <a:p>
            <a:pPr algn="ctr"/>
            <a:endParaRPr lang="en-GB" sz="3600" b="1" dirty="0"/>
          </a:p>
        </p:txBody>
      </p:sp>
    </p:spTree>
    <p:extLst>
      <p:ext uri="{BB962C8B-B14F-4D97-AF65-F5344CB8AC3E}">
        <p14:creationId xmlns:p14="http://schemas.microsoft.com/office/powerpoint/2010/main" val="35314535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able 14">
            <a:extLst>
              <a:ext uri="{FF2B5EF4-FFF2-40B4-BE49-F238E27FC236}">
                <a16:creationId xmlns:a16="http://schemas.microsoft.com/office/drawing/2014/main" id="{C5347262-126D-F5A8-C32E-787411E80FB0}"/>
              </a:ext>
            </a:extLst>
          </p:cNvPr>
          <p:cNvGraphicFramePr>
            <a:graphicFrameLocks noGrp="1"/>
          </p:cNvGraphicFramePr>
          <p:nvPr>
            <p:extLst>
              <p:ext uri="{D42A27DB-BD31-4B8C-83A1-F6EECF244321}">
                <p14:modId xmlns:p14="http://schemas.microsoft.com/office/powerpoint/2010/main" val="1691481534"/>
              </p:ext>
            </p:extLst>
          </p:nvPr>
        </p:nvGraphicFramePr>
        <p:xfrm>
          <a:off x="45267" y="1926351"/>
          <a:ext cx="12101465" cy="4495800"/>
        </p:xfrm>
        <a:graphic>
          <a:graphicData uri="http://schemas.openxmlformats.org/drawingml/2006/table">
            <a:tbl>
              <a:tblPr firstRow="1" bandRow="1">
                <a:tableStyleId>{5C22544A-7EE6-4342-B048-85BDC9FD1C3A}</a:tableStyleId>
              </a:tblPr>
              <a:tblGrid>
                <a:gridCol w="1846907">
                  <a:extLst>
                    <a:ext uri="{9D8B030D-6E8A-4147-A177-3AD203B41FA5}">
                      <a16:colId xmlns:a16="http://schemas.microsoft.com/office/drawing/2014/main" val="3357038009"/>
                    </a:ext>
                  </a:extLst>
                </a:gridCol>
                <a:gridCol w="1756372">
                  <a:extLst>
                    <a:ext uri="{9D8B030D-6E8A-4147-A177-3AD203B41FA5}">
                      <a16:colId xmlns:a16="http://schemas.microsoft.com/office/drawing/2014/main" val="2845381904"/>
                    </a:ext>
                  </a:extLst>
                </a:gridCol>
                <a:gridCol w="2348304">
                  <a:extLst>
                    <a:ext uri="{9D8B030D-6E8A-4147-A177-3AD203B41FA5}">
                      <a16:colId xmlns:a16="http://schemas.microsoft.com/office/drawing/2014/main" val="2685225871"/>
                    </a:ext>
                  </a:extLst>
                </a:gridCol>
                <a:gridCol w="2515450">
                  <a:extLst>
                    <a:ext uri="{9D8B030D-6E8A-4147-A177-3AD203B41FA5}">
                      <a16:colId xmlns:a16="http://schemas.microsoft.com/office/drawing/2014/main" val="3062912873"/>
                    </a:ext>
                  </a:extLst>
                </a:gridCol>
                <a:gridCol w="1782530">
                  <a:extLst>
                    <a:ext uri="{9D8B030D-6E8A-4147-A177-3AD203B41FA5}">
                      <a16:colId xmlns:a16="http://schemas.microsoft.com/office/drawing/2014/main" val="263296185"/>
                    </a:ext>
                  </a:extLst>
                </a:gridCol>
                <a:gridCol w="1851902">
                  <a:extLst>
                    <a:ext uri="{9D8B030D-6E8A-4147-A177-3AD203B41FA5}">
                      <a16:colId xmlns:a16="http://schemas.microsoft.com/office/drawing/2014/main" val="1840927555"/>
                    </a:ext>
                  </a:extLst>
                </a:gridCol>
              </a:tblGrid>
              <a:tr h="250330">
                <a:tc>
                  <a:txBody>
                    <a:bodyPr/>
                    <a:lstStyle/>
                    <a:p>
                      <a:r>
                        <a:rPr lang="en-GB" sz="1100" dirty="0"/>
                        <a:t>Monday</a:t>
                      </a:r>
                    </a:p>
                  </a:txBody>
                  <a:tcPr/>
                </a:tc>
                <a:tc>
                  <a:txBody>
                    <a:bodyPr/>
                    <a:lstStyle/>
                    <a:p>
                      <a:r>
                        <a:rPr lang="en-GB" sz="1100"/>
                        <a:t>Tuesday</a:t>
                      </a:r>
                    </a:p>
                  </a:txBody>
                  <a:tcPr/>
                </a:tc>
                <a:tc>
                  <a:txBody>
                    <a:bodyPr/>
                    <a:lstStyle/>
                    <a:p>
                      <a:r>
                        <a:rPr lang="en-GB" sz="1100"/>
                        <a:t>Wednesday</a:t>
                      </a:r>
                    </a:p>
                  </a:txBody>
                  <a:tcPr/>
                </a:tc>
                <a:tc>
                  <a:txBody>
                    <a:bodyPr/>
                    <a:lstStyle/>
                    <a:p>
                      <a:r>
                        <a:rPr lang="en-GB" sz="1100"/>
                        <a:t>Thursday</a:t>
                      </a:r>
                    </a:p>
                  </a:txBody>
                  <a:tcPr/>
                </a:tc>
                <a:tc>
                  <a:txBody>
                    <a:bodyPr/>
                    <a:lstStyle/>
                    <a:p>
                      <a:r>
                        <a:rPr lang="en-GB" sz="1100"/>
                        <a:t>Friday</a:t>
                      </a:r>
                    </a:p>
                  </a:txBody>
                  <a:tcPr/>
                </a:tc>
                <a:tc>
                  <a:txBody>
                    <a:bodyPr/>
                    <a:lstStyle/>
                    <a:p>
                      <a:r>
                        <a:rPr lang="en-GB" sz="1100"/>
                        <a:t>Saturday</a:t>
                      </a:r>
                    </a:p>
                  </a:txBody>
                  <a:tcPr/>
                </a:tc>
                <a:extLst>
                  <a:ext uri="{0D108BD9-81ED-4DB2-BD59-A6C34878D82A}">
                    <a16:rowId xmlns:a16="http://schemas.microsoft.com/office/drawing/2014/main" val="2448909737"/>
                  </a:ext>
                </a:extLst>
              </a:tr>
              <a:tr h="4093639">
                <a:tc>
                  <a:txBody>
                    <a:bodyPr/>
                    <a:lstStyle/>
                    <a:p>
                      <a:pPr marL="0" lvl="0" indent="0" algn="l">
                        <a:lnSpc>
                          <a:spcPct val="100000"/>
                        </a:lnSpc>
                        <a:buNone/>
                      </a:pPr>
                      <a:r>
                        <a:rPr lang="en-GB" sz="850" b="1" i="0" u="none" strike="noStrike" noProof="0" dirty="0">
                          <a:solidFill>
                            <a:schemeClr val="tx1"/>
                          </a:solidFill>
                          <a:latin typeface="+mn-lt"/>
                        </a:rPr>
                        <a:t>11.30 – 1:00 Toddler Splash</a:t>
                      </a:r>
                      <a:r>
                        <a:rPr lang="en-GB" sz="850" b="0" i="0" u="none" strike="noStrike" noProof="0" dirty="0">
                          <a:solidFill>
                            <a:schemeClr val="tx1"/>
                          </a:solidFill>
                          <a:latin typeface="+mn-lt"/>
                        </a:rPr>
                        <a:t> @ Bloxwich Active Living Centre, High St, Bloxwich, Walsall WS3 2DA - £5.50 per adult and child, Call 01922652900 to book your place</a:t>
                      </a:r>
                    </a:p>
                    <a:p>
                      <a:pPr marL="0" lvl="0" indent="0" algn="l">
                        <a:lnSpc>
                          <a:spcPct val="100000"/>
                        </a:lnSpc>
                        <a:buNone/>
                      </a:pPr>
                      <a:endParaRPr lang="en-GB" sz="850" b="0" i="0" u="none" strike="noStrike" noProof="0" dirty="0">
                        <a:solidFill>
                          <a:schemeClr val="tx1"/>
                        </a:solidFill>
                        <a:latin typeface="+mn-lt"/>
                      </a:endParaRPr>
                    </a:p>
                    <a:p>
                      <a:pPr marL="0" lvl="0" indent="0" algn="l">
                        <a:lnSpc>
                          <a:spcPct val="100000"/>
                        </a:lnSpc>
                        <a:buNone/>
                      </a:pPr>
                      <a:r>
                        <a:rPr lang="en-GB" sz="850" b="1" i="0" u="none" strike="noStrike" noProof="0" dirty="0">
                          <a:solidFill>
                            <a:schemeClr val="tx1"/>
                          </a:solidFill>
                          <a:latin typeface="+mn-lt"/>
                        </a:rPr>
                        <a:t>09:45- 11:45 Starlight Multi Care and Sensory Stay and Play @</a:t>
                      </a:r>
                      <a:r>
                        <a:rPr lang="en-GB" sz="850" b="0" i="0" u="none" strike="noStrike" noProof="0" dirty="0">
                          <a:solidFill>
                            <a:schemeClr val="tx1"/>
                          </a:solidFill>
                          <a:latin typeface="+mn-lt"/>
                        </a:rPr>
                        <a:t> 25a Station Street, Walsall, WS2 9JZ, £4 per child, plus £2 for every extra child- </a:t>
                      </a:r>
                      <a:r>
                        <a:rPr lang="en-GB" sz="850" b="0" i="0" u="none" strike="noStrike" noProof="0" dirty="0">
                          <a:solidFill>
                            <a:schemeClr val="tx1"/>
                          </a:solidFill>
                          <a:latin typeface="+mn-lt"/>
                          <a:hlinkClick r:id="rId3"/>
                        </a:rPr>
                        <a:t>www.starlightmulticare.com</a:t>
                      </a:r>
                      <a:r>
                        <a:rPr lang="en-GB" sz="850" b="0" i="0" u="none" strike="noStrike" noProof="0" dirty="0">
                          <a:solidFill>
                            <a:schemeClr val="tx1"/>
                          </a:solidFill>
                          <a:latin typeface="+mn-lt"/>
                        </a:rPr>
                        <a:t> </a:t>
                      </a:r>
                    </a:p>
                    <a:p>
                      <a:pPr marL="0" lvl="0" indent="0" algn="l">
                        <a:lnSpc>
                          <a:spcPct val="100000"/>
                        </a:lnSpc>
                        <a:buNone/>
                      </a:pPr>
                      <a:endParaRPr lang="en-GB" sz="850" b="0" i="0" u="none" strike="noStrike" noProof="0" dirty="0">
                        <a:solidFill>
                          <a:schemeClr val="tx1"/>
                        </a:solidFill>
                        <a:latin typeface="+mn-lt"/>
                      </a:endParaRPr>
                    </a:p>
                    <a:p>
                      <a:pPr marL="0" lvl="0" indent="0" algn="l">
                        <a:lnSpc>
                          <a:spcPct val="100000"/>
                        </a:lnSpc>
                        <a:buNone/>
                      </a:pPr>
                      <a:r>
                        <a:rPr lang="en-GB" sz="850" b="1" i="0" u="none" strike="noStrike" noProof="0" dirty="0">
                          <a:solidFill>
                            <a:srgbClr val="7030A0"/>
                          </a:solidFill>
                          <a:latin typeface="+mn-lt"/>
                        </a:rPr>
                        <a:t>9.30-11.30am PEEP antenatal workshop </a:t>
                      </a:r>
                      <a:r>
                        <a:rPr lang="en-GB" sz="850" b="0" i="0" u="none" strike="noStrike" noProof="0" dirty="0">
                          <a:solidFill>
                            <a:srgbClr val="7030A0"/>
                          </a:solidFill>
                          <a:latin typeface="+mn-lt"/>
                        </a:rPr>
                        <a:t>@ </a:t>
                      </a:r>
                      <a:r>
                        <a:rPr lang="en-GB" sz="850" dirty="0" err="1">
                          <a:solidFill>
                            <a:srgbClr val="7030A0"/>
                          </a:solidFill>
                        </a:rPr>
                        <a:t>Ryecroft</a:t>
                      </a:r>
                      <a:r>
                        <a:rPr lang="en-GB" sz="850" dirty="0">
                          <a:solidFill>
                            <a:srgbClr val="7030A0"/>
                          </a:solidFill>
                        </a:rPr>
                        <a:t> Community Hub 28, New Forest Rd, WS3 1TR - PEEP. Please email </a:t>
                      </a:r>
                      <a:r>
                        <a:rPr lang="en-GB" sz="850" dirty="0">
                          <a:solidFill>
                            <a:srgbClr val="7030A0"/>
                          </a:solidFill>
                          <a:hlinkClick r:id="rId4">
                            <a:extLst>
                              <a:ext uri="{A12FA001-AC4F-418D-AE19-62706E023703}">
                                <ahyp:hlinkClr xmlns:ahyp="http://schemas.microsoft.com/office/drawing/2018/hyperlinkcolor" val="tx"/>
                              </a:ext>
                            </a:extLst>
                          </a:hlinkClick>
                        </a:rPr>
                        <a:t>familyhubswellbeing@walsall.gov.uk</a:t>
                      </a:r>
                      <a:r>
                        <a:rPr lang="en-GB" sz="850" dirty="0">
                          <a:solidFill>
                            <a:srgbClr val="7030A0"/>
                          </a:solidFill>
                        </a:rPr>
                        <a:t> to book your place. </a:t>
                      </a:r>
                      <a:r>
                        <a:rPr lang="en-GB" sz="850" b="1" dirty="0">
                          <a:solidFill>
                            <a:srgbClr val="7030A0"/>
                          </a:solidFill>
                        </a:rPr>
                        <a:t>(11</a:t>
                      </a:r>
                      <a:r>
                        <a:rPr lang="en-GB" sz="850" b="1" baseline="30000" dirty="0">
                          <a:solidFill>
                            <a:srgbClr val="7030A0"/>
                          </a:solidFill>
                        </a:rPr>
                        <a:t>th</a:t>
                      </a:r>
                      <a:r>
                        <a:rPr lang="en-GB" sz="850" b="1" dirty="0">
                          <a:solidFill>
                            <a:srgbClr val="7030A0"/>
                          </a:solidFill>
                        </a:rPr>
                        <a:t> November – 16</a:t>
                      </a:r>
                      <a:r>
                        <a:rPr lang="en-GB" sz="850" b="1" baseline="30000" dirty="0">
                          <a:solidFill>
                            <a:srgbClr val="7030A0"/>
                          </a:solidFill>
                        </a:rPr>
                        <a:t>th</a:t>
                      </a:r>
                      <a:r>
                        <a:rPr lang="en-GB" sz="850" b="1" dirty="0">
                          <a:solidFill>
                            <a:srgbClr val="7030A0"/>
                          </a:solidFill>
                        </a:rPr>
                        <a:t> December)</a:t>
                      </a:r>
                    </a:p>
                    <a:p>
                      <a:pPr marL="0" lvl="0" indent="0" algn="l">
                        <a:lnSpc>
                          <a:spcPct val="100000"/>
                        </a:lnSpc>
                        <a:buNone/>
                      </a:pPr>
                      <a:endParaRPr lang="en-GB" sz="850" dirty="0">
                        <a:solidFill>
                          <a:srgbClr val="7030A0"/>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50" b="1" i="0" u="none" strike="noStrike" noProof="0" dirty="0">
                          <a:solidFill>
                            <a:srgbClr val="7030A0"/>
                          </a:solidFill>
                          <a:latin typeface="+mn-lt"/>
                        </a:rPr>
                        <a:t>11.00-12.00pm PEEP </a:t>
                      </a:r>
                      <a:r>
                        <a:rPr lang="en-GB" sz="850" b="0" i="0" u="none" strike="noStrike" noProof="0" dirty="0">
                          <a:solidFill>
                            <a:srgbClr val="7030A0"/>
                          </a:solidFill>
                          <a:latin typeface="+mn-lt"/>
                        </a:rPr>
                        <a:t>@ North Family Hub. Please email </a:t>
                      </a:r>
                      <a:r>
                        <a:rPr lang="en-GB" sz="850" dirty="0">
                          <a:hlinkClick r:id="rId5"/>
                        </a:rPr>
                        <a:t>EarlyHelpParentingTeam@walsall.gov.uk</a:t>
                      </a:r>
                      <a:r>
                        <a:rPr lang="en-GB" sz="850" dirty="0"/>
                        <a:t> </a:t>
                      </a:r>
                      <a:r>
                        <a:rPr lang="en-GB" sz="850" b="0" i="0" u="none" strike="noStrike" noProof="0" dirty="0">
                          <a:solidFill>
                            <a:srgbClr val="7030A0"/>
                          </a:solidFill>
                          <a:latin typeface="+mn-lt"/>
                        </a:rPr>
                        <a:t>to book your place (</a:t>
                      </a:r>
                      <a:r>
                        <a:rPr lang="en-GB" sz="850" b="1" i="0" u="none" strike="noStrike" noProof="0" dirty="0">
                          <a:solidFill>
                            <a:srgbClr val="7030A0"/>
                          </a:solidFill>
                          <a:latin typeface="+mn-lt"/>
                        </a:rPr>
                        <a:t>7</a:t>
                      </a:r>
                      <a:r>
                        <a:rPr lang="en-GB" sz="850" b="1" i="0" u="none" strike="noStrike" baseline="30000" noProof="0" dirty="0">
                          <a:solidFill>
                            <a:srgbClr val="7030A0"/>
                          </a:solidFill>
                          <a:latin typeface="+mn-lt"/>
                        </a:rPr>
                        <a:t>th</a:t>
                      </a:r>
                      <a:r>
                        <a:rPr lang="en-GB" sz="850" b="1" i="0" u="none" strike="noStrike" noProof="0" dirty="0">
                          <a:solidFill>
                            <a:srgbClr val="7030A0"/>
                          </a:solidFill>
                          <a:latin typeface="+mn-lt"/>
                        </a:rPr>
                        <a:t>, 14</a:t>
                      </a:r>
                      <a:r>
                        <a:rPr lang="en-GB" sz="850" b="1" i="0" u="none" strike="noStrike" baseline="30000" noProof="0" dirty="0">
                          <a:solidFill>
                            <a:srgbClr val="7030A0"/>
                          </a:solidFill>
                          <a:latin typeface="+mn-lt"/>
                        </a:rPr>
                        <a:t>th </a:t>
                      </a:r>
                      <a:r>
                        <a:rPr lang="en-GB" sz="850" b="1" i="0" u="none" strike="noStrike" noProof="0" dirty="0">
                          <a:solidFill>
                            <a:srgbClr val="7030A0"/>
                          </a:solidFill>
                          <a:latin typeface="+mn-lt"/>
                        </a:rPr>
                        <a:t>&amp; 21</a:t>
                      </a:r>
                      <a:r>
                        <a:rPr lang="en-GB" sz="850" b="1" i="0" u="none" strike="noStrike" baseline="30000" noProof="0" dirty="0">
                          <a:solidFill>
                            <a:srgbClr val="7030A0"/>
                          </a:solidFill>
                          <a:latin typeface="+mn-lt"/>
                        </a:rPr>
                        <a:t>st</a:t>
                      </a:r>
                      <a:r>
                        <a:rPr lang="en-GB" sz="850" b="1" i="0" u="none" strike="noStrike" noProof="0" dirty="0">
                          <a:solidFill>
                            <a:srgbClr val="7030A0"/>
                          </a:solidFill>
                          <a:latin typeface="+mn-lt"/>
                        </a:rPr>
                        <a:t> October , 4th,11</a:t>
                      </a:r>
                      <a:r>
                        <a:rPr lang="en-GB" sz="850" b="1" i="0" u="none" strike="noStrike" baseline="30000" noProof="0" dirty="0">
                          <a:solidFill>
                            <a:srgbClr val="7030A0"/>
                          </a:solidFill>
                          <a:latin typeface="+mn-lt"/>
                        </a:rPr>
                        <a:t>th</a:t>
                      </a:r>
                      <a:r>
                        <a:rPr lang="en-GB" sz="850" b="1" i="0" u="none" strike="noStrike" noProof="0" dirty="0">
                          <a:solidFill>
                            <a:srgbClr val="7030A0"/>
                          </a:solidFill>
                          <a:latin typeface="+mn-lt"/>
                        </a:rPr>
                        <a:t>, 18</a:t>
                      </a:r>
                      <a:r>
                        <a:rPr lang="en-GB" sz="850" b="1" i="0" u="none" strike="noStrike" baseline="30000" noProof="0" dirty="0">
                          <a:solidFill>
                            <a:srgbClr val="7030A0"/>
                          </a:solidFill>
                          <a:latin typeface="+mn-lt"/>
                        </a:rPr>
                        <a:t>th</a:t>
                      </a:r>
                      <a:r>
                        <a:rPr lang="en-GB" sz="850" b="1" i="0" u="none" strike="noStrike" noProof="0" dirty="0">
                          <a:solidFill>
                            <a:srgbClr val="7030A0"/>
                          </a:solidFill>
                          <a:latin typeface="+mn-lt"/>
                        </a:rPr>
                        <a:t> &amp; 25</a:t>
                      </a:r>
                      <a:r>
                        <a:rPr lang="en-GB" sz="850" b="1" i="0" u="none" strike="noStrike" baseline="30000" noProof="0" dirty="0">
                          <a:solidFill>
                            <a:srgbClr val="7030A0"/>
                          </a:solidFill>
                          <a:latin typeface="+mn-lt"/>
                        </a:rPr>
                        <a:t>th</a:t>
                      </a:r>
                      <a:r>
                        <a:rPr lang="en-GB" sz="850" b="1" i="0" u="none" strike="noStrike" noProof="0" dirty="0">
                          <a:solidFill>
                            <a:srgbClr val="7030A0"/>
                          </a:solidFill>
                          <a:latin typeface="+mn-lt"/>
                        </a:rPr>
                        <a:t> November )</a:t>
                      </a:r>
                      <a:endParaRPr lang="en-GB" sz="850" b="0" i="0" u="none" strike="noStrike" noProof="0" dirty="0">
                        <a:solidFill>
                          <a:srgbClr val="7030A0"/>
                        </a:solidFill>
                        <a:latin typeface="+mn-lt"/>
                      </a:endParaRPr>
                    </a:p>
                  </a:txBody>
                  <a:tcPr>
                    <a:solidFill>
                      <a:schemeClr val="accent1">
                        <a:lumMod val="20000"/>
                        <a:lumOff val="80000"/>
                      </a:schemeClr>
                    </a:solidFill>
                  </a:tcPr>
                </a:tc>
                <a:tc>
                  <a:txBody>
                    <a:bodyPr/>
                    <a:lstStyle/>
                    <a:p>
                      <a:pPr marL="0" lvl="0" indent="0" algn="l">
                        <a:lnSpc>
                          <a:spcPct val="100000"/>
                        </a:lnSpc>
                        <a:buNone/>
                      </a:pPr>
                      <a:r>
                        <a:rPr lang="en-GB" sz="850" b="1" i="0" u="none" strike="noStrike" baseline="0" noProof="0" dirty="0">
                          <a:solidFill>
                            <a:schemeClr val="tx1"/>
                          </a:solidFill>
                          <a:latin typeface="+mn-lt"/>
                        </a:rPr>
                        <a:t>11.30 – 1:30 Toddler Splash &amp; Play </a:t>
                      </a:r>
                      <a:r>
                        <a:rPr lang="en-GB" sz="850" b="0" i="0" u="none" strike="noStrike" baseline="0" noProof="0" dirty="0">
                          <a:solidFill>
                            <a:schemeClr val="tx1"/>
                          </a:solidFill>
                          <a:latin typeface="+mn-lt"/>
                        </a:rPr>
                        <a:t> @ Bloxwich Active Living Centre, High St, Bloxwich, Walsall WS3 2DA - £7 or 4.50 with a move it card  Call 01922652900 to book your place</a:t>
                      </a:r>
                    </a:p>
                    <a:p>
                      <a:pPr marL="0" lvl="0" indent="0" algn="l">
                        <a:lnSpc>
                          <a:spcPct val="100000"/>
                        </a:lnSpc>
                        <a:buNone/>
                      </a:pPr>
                      <a:endParaRPr lang="en-GB" sz="850" b="0" i="0" u="none" strike="noStrike" baseline="0" noProof="0" dirty="0">
                        <a:solidFill>
                          <a:schemeClr val="tx1"/>
                        </a:solidFill>
                        <a:latin typeface="+mn-lt"/>
                      </a:endParaRPr>
                    </a:p>
                    <a:p>
                      <a:pPr marL="0" lvl="0" indent="0" algn="l">
                        <a:lnSpc>
                          <a:spcPct val="100000"/>
                        </a:lnSpc>
                        <a:buNone/>
                      </a:pPr>
                      <a:r>
                        <a:rPr lang="en-GB" sz="850" b="1" i="0" u="none" strike="noStrike" baseline="0" noProof="0" dirty="0">
                          <a:solidFill>
                            <a:srgbClr val="7030A0"/>
                          </a:solidFill>
                          <a:latin typeface="+mn-lt"/>
                        </a:rPr>
                        <a:t>1:00-2:30pm  Don't Slam That Door </a:t>
                      </a:r>
                      <a:r>
                        <a:rPr lang="en-GB" sz="850" b="0" i="0" u="none" strike="noStrike" baseline="0" noProof="0" dirty="0">
                          <a:solidFill>
                            <a:srgbClr val="7030A0"/>
                          </a:solidFill>
                          <a:latin typeface="+mn-lt"/>
                        </a:rPr>
                        <a:t>@ </a:t>
                      </a:r>
                      <a:r>
                        <a:rPr lang="en-GB" sz="850" b="0" i="0" u="none" strike="noStrike" baseline="0" noProof="0" dirty="0" err="1">
                          <a:solidFill>
                            <a:srgbClr val="7030A0"/>
                          </a:solidFill>
                          <a:latin typeface="+mn-lt"/>
                        </a:rPr>
                        <a:t>Ryecroft</a:t>
                      </a:r>
                      <a:r>
                        <a:rPr lang="en-GB" sz="850" b="0" i="0" u="none" strike="noStrike" baseline="0" noProof="0" dirty="0">
                          <a:solidFill>
                            <a:srgbClr val="7030A0"/>
                          </a:solidFill>
                          <a:latin typeface="+mn-lt"/>
                        </a:rPr>
                        <a:t> Community Hub, </a:t>
                      </a:r>
                      <a:r>
                        <a:rPr lang="en-GB" sz="850" dirty="0">
                          <a:solidFill>
                            <a:srgbClr val="7030A0"/>
                          </a:solidFill>
                        </a:rPr>
                        <a:t>New Forest Rd, WS3 1TR. </a:t>
                      </a:r>
                      <a:r>
                        <a:rPr lang="en-GB" sz="850" b="0" i="0" u="none" strike="noStrike" noProof="0" dirty="0">
                          <a:solidFill>
                            <a:srgbClr val="7030A0"/>
                          </a:solidFill>
                          <a:latin typeface="+mn-lt"/>
                        </a:rPr>
                        <a:t>Please email </a:t>
                      </a:r>
                      <a:r>
                        <a:rPr lang="en-GB" sz="850" dirty="0">
                          <a:hlinkClick r:id="rId5"/>
                        </a:rPr>
                        <a:t>EarlyHelpParentingTeam@walsall.gov.uk</a:t>
                      </a:r>
                      <a:r>
                        <a:rPr lang="en-GB" sz="850" dirty="0"/>
                        <a:t> </a:t>
                      </a:r>
                      <a:r>
                        <a:rPr lang="en-GB" sz="850" b="0" i="0" u="none" strike="noStrike" noProof="0" dirty="0">
                          <a:solidFill>
                            <a:srgbClr val="7030A0"/>
                          </a:solidFill>
                          <a:latin typeface="+mn-lt"/>
                        </a:rPr>
                        <a:t>to book your place </a:t>
                      </a:r>
                      <a:r>
                        <a:rPr lang="en-GB" sz="850" b="1" i="0" u="none" strike="noStrike" noProof="0" dirty="0">
                          <a:solidFill>
                            <a:srgbClr val="7030A0"/>
                          </a:solidFill>
                          <a:latin typeface="+mn-lt"/>
                        </a:rPr>
                        <a:t>(22</a:t>
                      </a:r>
                      <a:r>
                        <a:rPr lang="en-GB" sz="850" b="1" i="0" u="none" strike="noStrike" baseline="30000" noProof="0" dirty="0">
                          <a:solidFill>
                            <a:srgbClr val="7030A0"/>
                          </a:solidFill>
                          <a:latin typeface="+mn-lt"/>
                        </a:rPr>
                        <a:t>nd</a:t>
                      </a:r>
                      <a:r>
                        <a:rPr lang="en-GB" sz="850" b="1" i="0" u="none" strike="noStrike" noProof="0" dirty="0">
                          <a:solidFill>
                            <a:srgbClr val="7030A0"/>
                          </a:solidFill>
                          <a:latin typeface="+mn-lt"/>
                        </a:rPr>
                        <a:t> October)</a:t>
                      </a:r>
                    </a:p>
                    <a:p>
                      <a:pPr marL="0" lvl="0" indent="0" algn="l">
                        <a:lnSpc>
                          <a:spcPct val="100000"/>
                        </a:lnSpc>
                        <a:buNone/>
                      </a:pPr>
                      <a:endParaRPr lang="en-GB" sz="850" b="1" i="0" u="none" strike="noStrike" baseline="0" noProof="0" dirty="0">
                        <a:solidFill>
                          <a:srgbClr val="7030A0"/>
                        </a:solidFill>
                        <a:latin typeface="+mn-lt"/>
                      </a:endParaRPr>
                    </a:p>
                    <a:p>
                      <a:pPr marL="0" lvl="0" indent="0" algn="l">
                        <a:lnSpc>
                          <a:spcPct val="100000"/>
                        </a:lnSpc>
                        <a:buNone/>
                      </a:pPr>
                      <a:r>
                        <a:rPr lang="en-GB" sz="850" b="1" i="0" u="none" strike="noStrike" baseline="0" noProof="0" dirty="0">
                          <a:solidFill>
                            <a:srgbClr val="7030A0"/>
                          </a:solidFill>
                          <a:latin typeface="+mn-lt"/>
                        </a:rPr>
                        <a:t>1:00 Introduction to solid foods to </a:t>
                      </a:r>
                      <a:r>
                        <a:rPr lang="en-GB" sz="850" b="0" i="0" u="none" strike="noStrike" baseline="0" noProof="0" dirty="0">
                          <a:solidFill>
                            <a:srgbClr val="7030A0"/>
                          </a:solidFill>
                          <a:latin typeface="+mn-lt"/>
                        </a:rPr>
                        <a:t>your baby @ North Family Hub. Book by emailing </a:t>
                      </a:r>
                      <a:r>
                        <a:rPr lang="en-GB" sz="850" b="0" i="0" u="none" strike="noStrike" baseline="0" noProof="0" dirty="0">
                          <a:solidFill>
                            <a:srgbClr val="7030A0"/>
                          </a:solidFill>
                          <a:latin typeface="+mn-lt"/>
                          <a:hlinkClick r:id="rId6"/>
                        </a:rPr>
                        <a:t>familyhubs@walsall.gov.uk</a:t>
                      </a:r>
                      <a:r>
                        <a:rPr lang="en-GB" sz="850" b="0" i="0" u="none" strike="noStrike" baseline="0" noProof="0" dirty="0">
                          <a:solidFill>
                            <a:srgbClr val="7030A0"/>
                          </a:solidFill>
                          <a:latin typeface="+mn-lt"/>
                        </a:rPr>
                        <a:t> </a:t>
                      </a:r>
                    </a:p>
                    <a:p>
                      <a:pPr marL="0" lvl="0" indent="0" algn="l">
                        <a:lnSpc>
                          <a:spcPct val="100000"/>
                        </a:lnSpc>
                        <a:buNone/>
                      </a:pPr>
                      <a:endParaRPr lang="en-GB" sz="850" b="1" i="0" u="none" strike="noStrike" baseline="0" noProof="0" dirty="0">
                        <a:solidFill>
                          <a:srgbClr val="7030A0"/>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50" b="1" i="0" u="none" strike="noStrike" noProof="0">
                          <a:solidFill>
                            <a:srgbClr val="7030A0"/>
                          </a:solidFill>
                          <a:latin typeface="+mn-lt"/>
                        </a:rPr>
                        <a:t>15:00  </a:t>
                      </a:r>
                      <a:r>
                        <a:rPr lang="en-GB" sz="850" b="1" i="0" u="none" strike="noStrike" noProof="0" dirty="0">
                          <a:solidFill>
                            <a:srgbClr val="7030A0"/>
                          </a:solidFill>
                          <a:latin typeface="+mn-lt"/>
                        </a:rPr>
                        <a:t>– 17:30 Christmas Event @ </a:t>
                      </a:r>
                      <a:r>
                        <a:rPr lang="en-GB" sz="850" b="0" i="0" u="none" strike="noStrike" noProof="0" dirty="0">
                          <a:solidFill>
                            <a:srgbClr val="7030A0"/>
                          </a:solidFill>
                          <a:latin typeface="+mn-lt"/>
                        </a:rPr>
                        <a:t>North Family Hub. </a:t>
                      </a:r>
                      <a:r>
                        <a:rPr lang="en-GB" sz="850" b="0" kern="1200" dirty="0">
                          <a:solidFill>
                            <a:srgbClr val="7030A0"/>
                          </a:solidFill>
                          <a:effectLst/>
                          <a:latin typeface="+mn-lt"/>
                          <a:ea typeface="+mn-ea"/>
                          <a:cs typeface="+mn-cs"/>
                        </a:rPr>
                        <a:t> Join us to celebrate Christmas. Make </a:t>
                      </a:r>
                      <a:r>
                        <a:rPr lang="en-GB" sz="850" kern="1200" dirty="0">
                          <a:solidFill>
                            <a:srgbClr val="7030A0"/>
                          </a:solidFill>
                          <a:effectLst/>
                          <a:latin typeface="+mn-lt"/>
                          <a:ea typeface="+mn-ea"/>
                          <a:cs typeface="+mn-cs"/>
                        </a:rPr>
                        <a:t>and take tree decorations, write your letter to Santa, even make a treat for his reindeers. </a:t>
                      </a:r>
                      <a:r>
                        <a:rPr lang="en-US" sz="850" kern="1200" dirty="0">
                          <a:solidFill>
                            <a:srgbClr val="7030A0"/>
                          </a:solidFill>
                          <a:effectLst/>
                          <a:latin typeface="+mn-lt"/>
                          <a:ea typeface="+mn-ea"/>
                          <a:cs typeface="+mn-cs"/>
                        </a:rPr>
                        <a:t>Booking welcome by calling the Family Hub on </a:t>
                      </a:r>
                      <a:r>
                        <a:rPr lang="en-GB" sz="850" kern="1200" dirty="0">
                          <a:solidFill>
                            <a:srgbClr val="7030A0"/>
                          </a:solidFill>
                          <a:effectLst/>
                          <a:latin typeface="+mn-lt"/>
                          <a:ea typeface="+mn-ea"/>
                          <a:cs typeface="+mn-cs"/>
                        </a:rPr>
                        <a:t>01922 654589 </a:t>
                      </a:r>
                      <a:r>
                        <a:rPr lang="en-US" sz="850" kern="1200" dirty="0">
                          <a:solidFill>
                            <a:srgbClr val="7030A0"/>
                          </a:solidFill>
                          <a:effectLst/>
                          <a:latin typeface="+mn-lt"/>
                          <a:ea typeface="+mn-ea"/>
                          <a:cs typeface="+mn-cs"/>
                        </a:rPr>
                        <a:t>or simply join us on the day. </a:t>
                      </a:r>
                      <a:r>
                        <a:rPr lang="en-US" sz="850" b="1" kern="1200" dirty="0">
                          <a:solidFill>
                            <a:srgbClr val="7030A0"/>
                          </a:solidFill>
                          <a:effectLst/>
                          <a:latin typeface="+mn-lt"/>
                          <a:ea typeface="+mn-ea"/>
                          <a:cs typeface="+mn-cs"/>
                        </a:rPr>
                        <a:t>(</a:t>
                      </a:r>
                      <a:r>
                        <a:rPr lang="en-GB" sz="850" b="1" i="0" u="none" strike="noStrike" kern="1200" noProof="0" dirty="0">
                          <a:solidFill>
                            <a:srgbClr val="7030A0"/>
                          </a:solidFill>
                          <a:effectLst/>
                          <a:latin typeface="+mn-lt"/>
                          <a:ea typeface="+mn-ea"/>
                          <a:cs typeface="+mn-cs"/>
                        </a:rPr>
                        <a:t>Tuesday</a:t>
                      </a:r>
                      <a:r>
                        <a:rPr lang="en-GB" sz="850" b="1" i="0" u="none" strike="noStrike" noProof="0" dirty="0">
                          <a:solidFill>
                            <a:srgbClr val="7030A0"/>
                          </a:solidFill>
                          <a:latin typeface="+mn-lt"/>
                        </a:rPr>
                        <a:t> 17</a:t>
                      </a:r>
                      <a:r>
                        <a:rPr lang="en-GB" sz="850" b="1" i="0" u="none" strike="noStrike" baseline="30000" noProof="0" dirty="0">
                          <a:solidFill>
                            <a:srgbClr val="7030A0"/>
                          </a:solidFill>
                          <a:latin typeface="+mn-lt"/>
                        </a:rPr>
                        <a:t>th</a:t>
                      </a:r>
                      <a:r>
                        <a:rPr lang="en-GB" sz="850" b="1" i="0" u="none" strike="noStrike" noProof="0" dirty="0">
                          <a:solidFill>
                            <a:srgbClr val="7030A0"/>
                          </a:solidFill>
                          <a:latin typeface="+mn-lt"/>
                        </a:rPr>
                        <a:t> December )</a:t>
                      </a:r>
                    </a:p>
                    <a:p>
                      <a:pPr marL="0" lvl="0" indent="0" algn="l">
                        <a:lnSpc>
                          <a:spcPct val="100000"/>
                        </a:lnSpc>
                        <a:buNone/>
                      </a:pPr>
                      <a:endParaRPr lang="en-GB" sz="850" b="1" i="0" u="none" strike="noStrike" baseline="0" noProof="0" dirty="0">
                        <a:solidFill>
                          <a:schemeClr val="tx1"/>
                        </a:solidFill>
                        <a:latin typeface="+mn-lt"/>
                      </a:endParaRPr>
                    </a:p>
                    <a:p>
                      <a:pPr marL="0" lvl="0" indent="0" algn="l">
                        <a:lnSpc>
                          <a:spcPct val="100000"/>
                        </a:lnSpc>
                        <a:buNone/>
                      </a:pPr>
                      <a:endParaRPr lang="en-GB" sz="850" b="1" i="0" u="none" strike="noStrike" baseline="0" noProof="0" dirty="0">
                        <a:solidFill>
                          <a:schemeClr val="tx1"/>
                        </a:solidFill>
                        <a:latin typeface="+mn-lt"/>
                      </a:endParaRPr>
                    </a:p>
                  </a:txBody>
                  <a:tcPr>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50" b="1" dirty="0">
                          <a:solidFill>
                            <a:srgbClr val="7030A0"/>
                          </a:solidFill>
                          <a:latin typeface="+mn-lt"/>
                          <a:ea typeface="Calibri"/>
                          <a:cs typeface="Arial"/>
                        </a:rPr>
                        <a:t>09:30 – 2:30 Walsall Works drop in </a:t>
                      </a:r>
                      <a:r>
                        <a:rPr lang="en-GB" sz="850" dirty="0">
                          <a:solidFill>
                            <a:srgbClr val="7030A0"/>
                          </a:solidFill>
                          <a:latin typeface="+mn-lt"/>
                          <a:ea typeface="Calibri"/>
                          <a:cs typeface="Arial"/>
                        </a:rPr>
                        <a:t>for families @ North Family Hub,</a:t>
                      </a:r>
                      <a:r>
                        <a:rPr lang="en-GB" sz="850" dirty="0">
                          <a:solidFill>
                            <a:srgbClr val="7030A0"/>
                          </a:solidFill>
                          <a:latin typeface="+mn-lt"/>
                          <a:cs typeface="Arial"/>
                        </a:rPr>
                        <a:t> </a:t>
                      </a:r>
                      <a:r>
                        <a:rPr lang="en-GB" sz="850" b="0" i="0" u="none" strike="noStrike" noProof="0" dirty="0">
                          <a:solidFill>
                            <a:srgbClr val="7030A0"/>
                          </a:solidFill>
                          <a:latin typeface="+mn-lt"/>
                        </a:rPr>
                        <a:t>WS31HJ</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50" b="0" i="0" u="none" strike="noStrike" noProof="0" dirty="0">
                        <a:solidFill>
                          <a:srgbClr val="000000"/>
                        </a:solidFill>
                        <a:latin typeface="+mn-lt"/>
                      </a:endParaRPr>
                    </a:p>
                    <a:p>
                      <a:pPr marL="0" marR="0" lvl="0" indent="0" algn="l">
                        <a:lnSpc>
                          <a:spcPct val="100000"/>
                        </a:lnSpc>
                        <a:spcBef>
                          <a:spcPts val="0"/>
                        </a:spcBef>
                        <a:spcAft>
                          <a:spcPts val="0"/>
                        </a:spcAft>
                        <a:buNone/>
                      </a:pPr>
                      <a:r>
                        <a:rPr lang="en-GB" sz="850" b="1" i="0" u="none" strike="noStrike" baseline="0" noProof="0" dirty="0">
                          <a:solidFill>
                            <a:schemeClr val="tx1"/>
                          </a:solidFill>
                          <a:latin typeface="+mn-lt"/>
                        </a:rPr>
                        <a:t>11.30 – 1:00 Toddler Splash</a:t>
                      </a:r>
                      <a:r>
                        <a:rPr lang="en-GB" sz="850" b="0" i="0" u="none" strike="noStrike" baseline="0" noProof="0" dirty="0">
                          <a:solidFill>
                            <a:schemeClr val="tx1"/>
                          </a:solidFill>
                          <a:latin typeface="+mn-lt"/>
                        </a:rPr>
                        <a:t> @ Bloxwich Active Living Centre, High St, Bloxwich, Walsall WS3 2DA - £5.50 per adult and child, Call 01922652900 to book your place</a:t>
                      </a:r>
                      <a:endParaRPr lang="en-US" sz="850" dirty="0">
                        <a:solidFill>
                          <a:schemeClr val="tx1"/>
                        </a:solidFill>
                        <a:latin typeface="+mn-lt"/>
                      </a:endParaRPr>
                    </a:p>
                    <a:p>
                      <a:pPr marL="0" marR="0" lvl="0" indent="0" algn="l">
                        <a:lnSpc>
                          <a:spcPct val="100000"/>
                        </a:lnSpc>
                        <a:spcBef>
                          <a:spcPts val="0"/>
                        </a:spcBef>
                        <a:spcAft>
                          <a:spcPts val="0"/>
                        </a:spcAft>
                        <a:buClrTx/>
                        <a:buSzTx/>
                        <a:buFontTx/>
                        <a:buNone/>
                      </a:pPr>
                      <a:endParaRPr lang="en-GB" sz="850" b="1" i="0" u="none" strike="noStrike" baseline="0" noProof="0" dirty="0">
                        <a:solidFill>
                          <a:schemeClr val="tx1"/>
                        </a:solidFill>
                        <a:latin typeface="+mn-lt"/>
                      </a:endParaRPr>
                    </a:p>
                    <a:p>
                      <a:pPr marL="0" marR="0" lvl="0" indent="0" algn="l" defTabSz="914400">
                        <a:lnSpc>
                          <a:spcPct val="100000"/>
                        </a:lnSpc>
                        <a:spcBef>
                          <a:spcPts val="0"/>
                        </a:spcBef>
                        <a:spcAft>
                          <a:spcPts val="0"/>
                        </a:spcAft>
                        <a:buClrTx/>
                        <a:buSzTx/>
                        <a:buFontTx/>
                        <a:buNone/>
                        <a:tabLst/>
                        <a:defRPr/>
                      </a:pPr>
                      <a:r>
                        <a:rPr lang="en-GB" sz="850" b="1" i="0" u="none" strike="noStrike" baseline="0" noProof="0" dirty="0">
                          <a:solidFill>
                            <a:schemeClr val="tx1"/>
                          </a:solidFill>
                          <a:latin typeface="+mn-lt"/>
                        </a:rPr>
                        <a:t>9.30-11.30 Frankie's Parents and Tots </a:t>
                      </a:r>
                      <a:r>
                        <a:rPr lang="en-GB" sz="850" b="0" i="0" u="none" strike="noStrike" baseline="0" noProof="0" dirty="0">
                          <a:solidFill>
                            <a:schemeClr val="tx1"/>
                          </a:solidFill>
                          <a:latin typeface="+mn-lt"/>
                        </a:rPr>
                        <a:t>@ </a:t>
                      </a:r>
                      <a:r>
                        <a:rPr lang="en-GB" sz="850" b="0" i="0" u="none" strike="noStrike" baseline="0" noProof="0" dirty="0" err="1">
                          <a:solidFill>
                            <a:schemeClr val="tx1"/>
                          </a:solidFill>
                          <a:latin typeface="+mn-lt"/>
                        </a:rPr>
                        <a:t>Beechdale</a:t>
                      </a:r>
                      <a:r>
                        <a:rPr lang="en-GB" sz="850" b="0" i="0" u="none" strike="noStrike" baseline="0" noProof="0" dirty="0">
                          <a:solidFill>
                            <a:schemeClr val="tx1"/>
                          </a:solidFill>
                          <a:latin typeface="+mn-lt"/>
                        </a:rPr>
                        <a:t> Lifelong Learning Centre, Stephenson Square, Walsall, WS2 7DY - £1 per child, No booking required (term time)</a:t>
                      </a:r>
                    </a:p>
                    <a:p>
                      <a:pPr marL="0" marR="0" lvl="0" indent="0" algn="l" rtl="0" eaLnBrk="1" fontAlgn="auto" latinLnBrk="0" hangingPunct="1">
                        <a:lnSpc>
                          <a:spcPct val="100000"/>
                        </a:lnSpc>
                        <a:spcBef>
                          <a:spcPts val="0"/>
                        </a:spcBef>
                        <a:spcAft>
                          <a:spcPts val="0"/>
                        </a:spcAft>
                        <a:buClrTx/>
                        <a:buSzTx/>
                        <a:buFontTx/>
                        <a:buNone/>
                      </a:pPr>
                      <a:endParaRPr lang="en-US" sz="850" kern="1200" dirty="0">
                        <a:solidFill>
                          <a:srgbClr val="FF0000"/>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50" b="1" dirty="0">
                          <a:solidFill>
                            <a:srgbClr val="7030A0"/>
                          </a:solidFill>
                        </a:rPr>
                        <a:t>1:00pm  Little Storks - A group for parents/carers and their babies to meet in a relaxed environment ( 0-12 Months) </a:t>
                      </a:r>
                      <a:r>
                        <a:rPr lang="en-GB" sz="850" b="0" i="0" dirty="0">
                          <a:solidFill>
                            <a:srgbClr val="7030A0"/>
                          </a:solidFill>
                        </a:rPr>
                        <a:t>@</a:t>
                      </a:r>
                      <a:r>
                        <a:rPr lang="en-US" sz="850" b="0" i="0" dirty="0">
                          <a:solidFill>
                            <a:srgbClr val="7030A0"/>
                          </a:solidFill>
                          <a:cs typeface="Calibri"/>
                        </a:rPr>
                        <a:t>  Family Hub, </a:t>
                      </a:r>
                      <a:r>
                        <a:rPr lang="en-GB" sz="850" b="0" i="0" dirty="0">
                          <a:solidFill>
                            <a:srgbClr val="7030A0"/>
                          </a:solidFill>
                          <a:effectLst/>
                          <a:latin typeface="Quicksand"/>
                        </a:rPr>
                        <a:t> 275 Blakenall Lane, Blakenall, Walsall WS3 1HJ- To book call 01922 423252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50" b="0" i="1" u="none" strike="noStrike" noProof="0" dirty="0">
                        <a:solidFill>
                          <a:srgbClr val="7030A0"/>
                        </a:solidFill>
                        <a:effectLst/>
                        <a:latin typeface="Quicksand"/>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50" b="1" i="0" u="none" strike="noStrike" noProof="0" dirty="0">
                          <a:solidFill>
                            <a:srgbClr val="7030A0"/>
                          </a:solidFill>
                          <a:latin typeface="+mn-lt"/>
                        </a:rPr>
                        <a:t>10:00 -11.30am Halloween Event  </a:t>
                      </a:r>
                      <a:r>
                        <a:rPr lang="en-GB" sz="850" b="0" i="0" u="none" strike="noStrike" noProof="0" dirty="0">
                          <a:solidFill>
                            <a:srgbClr val="7030A0"/>
                          </a:solidFill>
                          <a:latin typeface="+mn-lt"/>
                        </a:rPr>
                        <a:t>@ North Family Hub. </a:t>
                      </a:r>
                      <a:r>
                        <a:rPr lang="en-US" sz="850" b="0" kern="1200" dirty="0">
                          <a:solidFill>
                            <a:srgbClr val="7030A0"/>
                          </a:solidFill>
                          <a:effectLst/>
                          <a:latin typeface="+mn-lt"/>
                          <a:ea typeface="+mn-ea"/>
                          <a:cs typeface="+mn-cs"/>
                        </a:rPr>
                        <a:t>Booking welcome by calling the </a:t>
                      </a:r>
                      <a:r>
                        <a:rPr lang="en-US" sz="850" kern="1200" dirty="0">
                          <a:solidFill>
                            <a:srgbClr val="7030A0"/>
                          </a:solidFill>
                          <a:effectLst/>
                          <a:latin typeface="+mn-lt"/>
                          <a:ea typeface="+mn-ea"/>
                          <a:cs typeface="+mn-cs"/>
                        </a:rPr>
                        <a:t>Family Hub on </a:t>
                      </a:r>
                      <a:r>
                        <a:rPr lang="en-GB" sz="850" kern="1200" dirty="0">
                          <a:solidFill>
                            <a:srgbClr val="7030A0"/>
                          </a:solidFill>
                          <a:effectLst/>
                          <a:latin typeface="+mn-lt"/>
                          <a:ea typeface="+mn-ea"/>
                          <a:cs typeface="+mn-cs"/>
                        </a:rPr>
                        <a:t>01922 654589 </a:t>
                      </a:r>
                      <a:r>
                        <a:rPr lang="en-US" sz="850" kern="1200" dirty="0">
                          <a:solidFill>
                            <a:srgbClr val="7030A0"/>
                          </a:solidFill>
                          <a:effectLst/>
                          <a:latin typeface="+mn-lt"/>
                          <a:ea typeface="+mn-ea"/>
                          <a:cs typeface="+mn-cs"/>
                        </a:rPr>
                        <a:t>or simply join us on the day. (</a:t>
                      </a:r>
                      <a:r>
                        <a:rPr lang="en-GB" sz="850" b="1" i="0" u="none" strike="noStrike" noProof="0" dirty="0">
                          <a:solidFill>
                            <a:srgbClr val="7030A0"/>
                          </a:solidFill>
                          <a:latin typeface="+mn-lt"/>
                        </a:rPr>
                        <a:t>Wednesday 30</a:t>
                      </a:r>
                      <a:r>
                        <a:rPr lang="en-GB" sz="850" b="1" i="0" u="none" strike="noStrike" baseline="30000" noProof="0" dirty="0">
                          <a:solidFill>
                            <a:srgbClr val="7030A0"/>
                          </a:solidFill>
                          <a:latin typeface="+mn-lt"/>
                        </a:rPr>
                        <a:t>th</a:t>
                      </a:r>
                      <a:r>
                        <a:rPr lang="en-GB" sz="850" b="1" i="0" u="none" strike="noStrike" noProof="0" dirty="0">
                          <a:solidFill>
                            <a:srgbClr val="7030A0"/>
                          </a:solidFill>
                          <a:latin typeface="+mn-lt"/>
                        </a:rPr>
                        <a:t> October)</a:t>
                      </a:r>
                      <a:endParaRPr lang="en-GB" sz="850" b="0" i="0" u="none" strike="noStrike" noProof="0" dirty="0">
                        <a:solidFill>
                          <a:srgbClr val="7030A0"/>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50" b="0" i="0" u="none" strike="noStrike" noProof="0" dirty="0">
                        <a:solidFill>
                          <a:srgbClr val="7030A0"/>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50" b="0" i="0" u="none" strike="noStrike" noProof="0" dirty="0">
                        <a:solidFill>
                          <a:srgbClr val="7030A0"/>
                        </a:solidFill>
                        <a:latin typeface="Calibri"/>
                      </a:endParaRPr>
                    </a:p>
                  </a:txBody>
                  <a:tcPr>
                    <a:solidFill>
                      <a:schemeClr val="accent1">
                        <a:lumMod val="20000"/>
                        <a:lumOff val="80000"/>
                      </a:schemeClr>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850" b="1" i="0" u="none" strike="noStrike" noProof="0" dirty="0">
                          <a:solidFill>
                            <a:schemeClr val="tx1"/>
                          </a:solidFill>
                          <a:latin typeface="+mn-lt"/>
                        </a:rPr>
                        <a:t>09:30- 11:00 </a:t>
                      </a:r>
                      <a:r>
                        <a:rPr lang="en-GB" sz="850" b="1" dirty="0"/>
                        <a:t>St John's Methodist Church Baby &amp; Toddler Group </a:t>
                      </a:r>
                      <a:r>
                        <a:rPr lang="en-GB" sz="850" dirty="0"/>
                        <a:t>@ St John's Methodist Church,</a:t>
                      </a:r>
                      <a:r>
                        <a:rPr lang="en-GB" sz="850" kern="1200" dirty="0">
                          <a:solidFill>
                            <a:schemeClr val="dk1"/>
                          </a:solidFill>
                          <a:effectLst/>
                          <a:latin typeface="+mn-lt"/>
                          <a:ea typeface="+mn-ea"/>
                          <a:cs typeface="+mn-cs"/>
                        </a:rPr>
                        <a:t> Victoria Avenue, Bloxwich</a:t>
                      </a:r>
                      <a:r>
                        <a:rPr lang="en-GB" sz="850" dirty="0"/>
                        <a:t> – £2 per child, £1 per baby No booking, drop in. (0-4 </a:t>
                      </a:r>
                      <a:r>
                        <a:rPr lang="en-GB" sz="850" dirty="0" err="1"/>
                        <a:t>yrs</a:t>
                      </a:r>
                      <a:r>
                        <a:rPr lang="en-GB" sz="850" dirty="0"/>
                        <a:t>)</a:t>
                      </a:r>
                    </a:p>
                    <a:p>
                      <a:pPr marL="0" marR="0" lvl="0" indent="0" algn="l" rtl="0" eaLnBrk="1" fontAlgn="auto" latinLnBrk="0" hangingPunct="1">
                        <a:lnSpc>
                          <a:spcPct val="100000"/>
                        </a:lnSpc>
                        <a:spcBef>
                          <a:spcPts val="0"/>
                        </a:spcBef>
                        <a:spcAft>
                          <a:spcPts val="0"/>
                        </a:spcAft>
                        <a:buClrTx/>
                        <a:buSzTx/>
                        <a:buFontTx/>
                        <a:buNone/>
                      </a:pPr>
                      <a:endParaRPr lang="en-GB" sz="850" b="1" i="0" u="none" strike="noStrike" noProof="0" dirty="0">
                        <a:solidFill>
                          <a:schemeClr val="tx1"/>
                        </a:solidFill>
                        <a:latin typeface="+mn-lt"/>
                      </a:endParaRPr>
                    </a:p>
                    <a:p>
                      <a:pPr marL="0" marR="0" lvl="0" indent="0" algn="l" rtl="0" eaLnBrk="1" fontAlgn="auto" latinLnBrk="0" hangingPunct="1">
                        <a:lnSpc>
                          <a:spcPct val="100000"/>
                        </a:lnSpc>
                        <a:spcBef>
                          <a:spcPts val="0"/>
                        </a:spcBef>
                        <a:spcAft>
                          <a:spcPts val="0"/>
                        </a:spcAft>
                        <a:buClrTx/>
                        <a:buSzTx/>
                        <a:buFontTx/>
                        <a:buNone/>
                      </a:pPr>
                      <a:r>
                        <a:rPr lang="en-GB" sz="850" b="1" i="0" u="none" strike="noStrike" noProof="0" dirty="0">
                          <a:solidFill>
                            <a:schemeClr val="tx1"/>
                          </a:solidFill>
                          <a:latin typeface="+mn-lt"/>
                        </a:rPr>
                        <a:t>09:45- 11:45 Starlight Multi Care and Sensory Stay and Play @</a:t>
                      </a:r>
                      <a:r>
                        <a:rPr lang="en-GB" sz="850" b="0" i="0" u="none" strike="noStrike" noProof="0" dirty="0">
                          <a:solidFill>
                            <a:schemeClr val="tx1"/>
                          </a:solidFill>
                          <a:latin typeface="+mn-lt"/>
                        </a:rPr>
                        <a:t> 25a Station Street, Walsall, WS2 9JZ, £4 per child, plus £2 for every extra child- </a:t>
                      </a:r>
                      <a:r>
                        <a:rPr lang="en-GB" sz="850" b="0" i="0" u="none" strike="noStrike" noProof="0" dirty="0">
                          <a:solidFill>
                            <a:schemeClr val="tx1"/>
                          </a:solidFill>
                          <a:latin typeface="+mn-lt"/>
                          <a:hlinkClick r:id="rId3"/>
                        </a:rPr>
                        <a:t>www.starlightmulticare.com</a:t>
                      </a:r>
                      <a:r>
                        <a:rPr lang="en-GB" sz="850" b="0" i="0" u="none" strike="noStrike" noProof="0" dirty="0">
                          <a:solidFill>
                            <a:schemeClr val="tx1"/>
                          </a:solidFill>
                          <a:latin typeface="+mn-lt"/>
                        </a:rPr>
                        <a:t> </a:t>
                      </a:r>
                      <a:endParaRPr lang="en-GB" sz="850" dirty="0">
                        <a:solidFill>
                          <a:schemeClr val="tx1"/>
                        </a:solidFill>
                        <a:latin typeface="+mn-lt"/>
                      </a:endParaRPr>
                    </a:p>
                    <a:p>
                      <a:pPr lvl="0" algn="l">
                        <a:lnSpc>
                          <a:spcPct val="100000"/>
                        </a:lnSpc>
                        <a:spcBef>
                          <a:spcPts val="0"/>
                        </a:spcBef>
                        <a:spcAft>
                          <a:spcPts val="0"/>
                        </a:spcAft>
                        <a:buNone/>
                      </a:pPr>
                      <a:endParaRPr lang="en-GB" sz="850" b="0" dirty="0">
                        <a:solidFill>
                          <a:schemeClr val="tx1"/>
                        </a:solidFill>
                        <a:latin typeface="+mn-lt"/>
                      </a:endParaRPr>
                    </a:p>
                    <a:p>
                      <a:pPr lvl="0" algn="l">
                        <a:lnSpc>
                          <a:spcPct val="100000"/>
                        </a:lnSpc>
                        <a:spcBef>
                          <a:spcPts val="0"/>
                        </a:spcBef>
                        <a:spcAft>
                          <a:spcPts val="0"/>
                        </a:spcAft>
                        <a:buNone/>
                      </a:pPr>
                      <a:r>
                        <a:rPr lang="en-GB" sz="850" b="1" i="0" u="none" strike="noStrike" baseline="0" noProof="0" dirty="0">
                          <a:solidFill>
                            <a:schemeClr val="tx1"/>
                          </a:solidFill>
                          <a:latin typeface="+mn-lt"/>
                        </a:rPr>
                        <a:t>10:00-11:00 Baby Bounce – Free Soft Play </a:t>
                      </a:r>
                      <a:r>
                        <a:rPr lang="en-GB" sz="850" b="0" i="1" u="none" strike="noStrike" baseline="0" noProof="0" dirty="0">
                          <a:solidFill>
                            <a:schemeClr val="tx1"/>
                          </a:solidFill>
                          <a:latin typeface="+mn-lt"/>
                        </a:rPr>
                        <a:t>( Term Time Only)</a:t>
                      </a:r>
                    </a:p>
                    <a:p>
                      <a:pPr lvl="0" algn="l">
                        <a:lnSpc>
                          <a:spcPct val="100000"/>
                        </a:lnSpc>
                        <a:spcBef>
                          <a:spcPts val="0"/>
                        </a:spcBef>
                        <a:spcAft>
                          <a:spcPts val="0"/>
                        </a:spcAft>
                        <a:buNone/>
                      </a:pPr>
                      <a:r>
                        <a:rPr lang="en-GB" sz="850" b="0" i="0" u="none" strike="noStrike" baseline="0" noProof="0" dirty="0">
                          <a:solidFill>
                            <a:schemeClr val="tx1"/>
                          </a:solidFill>
                          <a:latin typeface="+mn-lt"/>
                        </a:rPr>
                        <a:t>Parents aged 15– 25 years old. </a:t>
                      </a:r>
                    </a:p>
                    <a:p>
                      <a:pPr lvl="0" algn="l">
                        <a:lnSpc>
                          <a:spcPct val="100000"/>
                        </a:lnSpc>
                        <a:spcBef>
                          <a:spcPts val="0"/>
                        </a:spcBef>
                        <a:spcAft>
                          <a:spcPts val="0"/>
                        </a:spcAft>
                        <a:buNone/>
                      </a:pPr>
                      <a:r>
                        <a:rPr lang="en-GB" sz="850" b="0" i="0" u="none" strike="noStrike" baseline="0" noProof="0" dirty="0">
                          <a:solidFill>
                            <a:schemeClr val="tx1"/>
                          </a:solidFill>
                          <a:latin typeface="+mn-lt"/>
                        </a:rPr>
                        <a:t>@ Hub 1, Palace Play, Shop, Eat, Blakenall Row Bloxwich, WS3 1LW</a:t>
                      </a:r>
                    </a:p>
                    <a:p>
                      <a:pPr lvl="0" algn="l">
                        <a:lnSpc>
                          <a:spcPct val="100000"/>
                        </a:lnSpc>
                        <a:spcBef>
                          <a:spcPts val="0"/>
                        </a:spcBef>
                        <a:spcAft>
                          <a:spcPts val="0"/>
                        </a:spcAft>
                        <a:buNone/>
                      </a:pPr>
                      <a:r>
                        <a:rPr lang="en-GB" sz="850" b="0" i="0" u="none" strike="noStrike" baseline="0" noProof="0" dirty="0">
                          <a:solidFill>
                            <a:schemeClr val="tx1"/>
                          </a:solidFill>
                          <a:latin typeface="+mn-lt"/>
                        </a:rPr>
                        <a:t>Contact 07852559071 </a:t>
                      </a:r>
                    </a:p>
                    <a:p>
                      <a:pPr lvl="0" algn="l">
                        <a:lnSpc>
                          <a:spcPct val="100000"/>
                        </a:lnSpc>
                        <a:spcBef>
                          <a:spcPts val="0"/>
                        </a:spcBef>
                        <a:spcAft>
                          <a:spcPts val="0"/>
                        </a:spcAft>
                        <a:buNone/>
                      </a:pPr>
                      <a:endParaRPr lang="en-GB" sz="850" b="0" i="0" u="none" strike="noStrike" baseline="0" noProof="0" dirty="0">
                        <a:solidFill>
                          <a:schemeClr val="tx1"/>
                        </a:solidFill>
                        <a:latin typeface="+mn-lt"/>
                      </a:endParaRPr>
                    </a:p>
                    <a:p>
                      <a:pPr marL="0" lvl="0" indent="0" algn="l">
                        <a:lnSpc>
                          <a:spcPct val="100000"/>
                        </a:lnSpc>
                        <a:buNone/>
                      </a:pPr>
                      <a:r>
                        <a:rPr lang="en-GB" sz="850" b="1" i="0" u="none" strike="noStrike" baseline="0" noProof="0" dirty="0">
                          <a:solidFill>
                            <a:srgbClr val="7030A0"/>
                          </a:solidFill>
                          <a:latin typeface="+mn-lt"/>
                        </a:rPr>
                        <a:t>9.30-11am Chill &amp; Chat Stay and Play  </a:t>
                      </a:r>
                      <a:r>
                        <a:rPr lang="en-GB" sz="850" b="0" i="0" u="none" strike="noStrike" baseline="0" noProof="0" dirty="0">
                          <a:solidFill>
                            <a:srgbClr val="7030A0"/>
                          </a:solidFill>
                          <a:latin typeface="+mn-lt"/>
                        </a:rPr>
                        <a:t>@North Family Hub. No Booking required. </a:t>
                      </a:r>
                      <a:r>
                        <a:rPr lang="en-GB" sz="850" b="1" i="0" u="none" strike="noStrike" baseline="0" noProof="0" dirty="0">
                          <a:solidFill>
                            <a:srgbClr val="7030A0"/>
                          </a:solidFill>
                          <a:latin typeface="+mn-lt"/>
                        </a:rPr>
                        <a:t>(17</a:t>
                      </a:r>
                      <a:r>
                        <a:rPr lang="en-GB" sz="850" b="1" i="0" u="none" strike="noStrike" baseline="30000" noProof="0" dirty="0">
                          <a:solidFill>
                            <a:srgbClr val="7030A0"/>
                          </a:solidFill>
                          <a:latin typeface="+mn-lt"/>
                        </a:rPr>
                        <a:t>th</a:t>
                      </a:r>
                      <a:r>
                        <a:rPr lang="en-GB" sz="850" b="1" i="0" u="none" strike="noStrike" baseline="0" noProof="0" dirty="0">
                          <a:solidFill>
                            <a:srgbClr val="7030A0"/>
                          </a:solidFill>
                          <a:latin typeface="+mn-lt"/>
                        </a:rPr>
                        <a:t> October, 14</a:t>
                      </a:r>
                      <a:r>
                        <a:rPr lang="en-GB" sz="850" b="1" i="0" u="none" strike="noStrike" baseline="30000" noProof="0" dirty="0">
                          <a:solidFill>
                            <a:srgbClr val="7030A0"/>
                          </a:solidFill>
                          <a:latin typeface="+mn-lt"/>
                        </a:rPr>
                        <a:t>th</a:t>
                      </a:r>
                      <a:r>
                        <a:rPr lang="en-GB" sz="850" b="1" i="0" u="none" strike="noStrike" baseline="0" noProof="0" dirty="0">
                          <a:solidFill>
                            <a:srgbClr val="7030A0"/>
                          </a:solidFill>
                          <a:latin typeface="+mn-lt"/>
                        </a:rPr>
                        <a:t> November &amp; 12</a:t>
                      </a:r>
                      <a:r>
                        <a:rPr lang="en-GB" sz="850" b="1" i="0" u="none" strike="noStrike" baseline="30000" noProof="0" dirty="0">
                          <a:solidFill>
                            <a:srgbClr val="7030A0"/>
                          </a:solidFill>
                          <a:latin typeface="+mn-lt"/>
                        </a:rPr>
                        <a:t>th</a:t>
                      </a:r>
                      <a:r>
                        <a:rPr lang="en-GB" sz="850" b="1" i="0" u="none" strike="noStrike" baseline="0" noProof="0" dirty="0">
                          <a:solidFill>
                            <a:srgbClr val="7030A0"/>
                          </a:solidFill>
                          <a:latin typeface="+mn-lt"/>
                        </a:rPr>
                        <a:t> December) </a:t>
                      </a:r>
                    </a:p>
                    <a:p>
                      <a:pPr marL="0" lvl="0" indent="0" algn="l">
                        <a:lnSpc>
                          <a:spcPct val="100000"/>
                        </a:lnSpc>
                        <a:buNone/>
                      </a:pPr>
                      <a:endParaRPr lang="en-GB" sz="850" b="0" i="0" u="none" strike="noStrike" baseline="0" noProof="0" dirty="0">
                        <a:solidFill>
                          <a:srgbClr val="7030A0"/>
                        </a:solidFill>
                        <a:latin typeface="+mn-lt"/>
                      </a:endParaRPr>
                    </a:p>
                    <a:p>
                      <a:pPr marL="0" lvl="0" indent="0" algn="l">
                        <a:lnSpc>
                          <a:spcPct val="100000"/>
                        </a:lnSpc>
                        <a:buNone/>
                      </a:pPr>
                      <a:r>
                        <a:rPr lang="en-GB" sz="850" b="1" i="0" u="none" strike="noStrike" baseline="0" noProof="0" dirty="0">
                          <a:solidFill>
                            <a:srgbClr val="7030A0"/>
                          </a:solidFill>
                          <a:latin typeface="+mn-lt"/>
                        </a:rPr>
                        <a:t>12:30-2:00pm Parent Panel </a:t>
                      </a:r>
                      <a:r>
                        <a:rPr lang="en-GB" sz="850" b="0" i="0" u="none" strike="noStrike" baseline="0" noProof="0" dirty="0">
                          <a:solidFill>
                            <a:srgbClr val="7030A0"/>
                          </a:solidFill>
                          <a:latin typeface="+mn-lt"/>
                        </a:rPr>
                        <a:t>@ North Family Hub. Face to face discussion around Pathfinders Families First. Free Creche and Incentives for attending. To book your place email </a:t>
                      </a:r>
                      <a:r>
                        <a:rPr lang="en-GB" sz="850" b="0" i="0" u="none" strike="noStrike" baseline="0" noProof="0" dirty="0">
                          <a:solidFill>
                            <a:srgbClr val="7030A0"/>
                          </a:solidFill>
                          <a:latin typeface="+mn-lt"/>
                          <a:hlinkClick r:id="rId6"/>
                        </a:rPr>
                        <a:t>familyhubs@walsall.gov.uk </a:t>
                      </a:r>
                      <a:r>
                        <a:rPr lang="en-GB" sz="850" b="1" i="0" u="none" strike="noStrike" baseline="0" noProof="0" dirty="0">
                          <a:solidFill>
                            <a:srgbClr val="7030A0"/>
                          </a:solidFill>
                          <a:latin typeface="+mn-lt"/>
                          <a:hlinkClick r:id="rId6"/>
                        </a:rPr>
                        <a:t>(</a:t>
                      </a:r>
                      <a:r>
                        <a:rPr lang="en-GB" sz="850" b="1" i="0" u="none" strike="noStrike" baseline="0" noProof="0" dirty="0">
                          <a:solidFill>
                            <a:srgbClr val="7030A0"/>
                          </a:solidFill>
                          <a:latin typeface="+mn-lt"/>
                        </a:rPr>
                        <a:t>17th October)</a:t>
                      </a:r>
                      <a:endParaRPr lang="en-GB" sz="850" b="0" i="0" u="none" strike="noStrike" baseline="0" noProof="0" dirty="0">
                        <a:solidFill>
                          <a:srgbClr val="7030A0"/>
                        </a:solidFill>
                        <a:latin typeface="+mn-lt"/>
                        <a:hlinkClick r:id="rId6"/>
                      </a:endParaRPr>
                    </a:p>
                    <a:p>
                      <a:pPr marL="0" lvl="0" indent="0" algn="l">
                        <a:lnSpc>
                          <a:spcPct val="100000"/>
                        </a:lnSpc>
                        <a:buNone/>
                      </a:pPr>
                      <a:endParaRPr lang="en-GB" sz="850" b="0" i="0" u="none" strike="noStrike" baseline="0" noProof="0" dirty="0">
                        <a:solidFill>
                          <a:srgbClr val="7030A0"/>
                        </a:solidFill>
                        <a:latin typeface="+mn-lt"/>
                      </a:endParaRPr>
                    </a:p>
                  </a:txBody>
                  <a:tcPr>
                    <a:solidFill>
                      <a:schemeClr val="accent1">
                        <a:lumMod val="20000"/>
                        <a:lumOff val="80000"/>
                      </a:schemeClr>
                    </a:solidFill>
                  </a:tcPr>
                </a:tc>
                <a:tc>
                  <a:txBody>
                    <a:bodyPr/>
                    <a:lstStyle/>
                    <a:p>
                      <a:pPr marL="0" lvl="0" indent="0" algn="l">
                        <a:lnSpc>
                          <a:spcPct val="100000"/>
                        </a:lnSpc>
                        <a:buNone/>
                      </a:pPr>
                      <a:r>
                        <a:rPr lang="en-GB" sz="850" b="1" i="0" u="none" strike="noStrike" baseline="0" noProof="0" dirty="0">
                          <a:solidFill>
                            <a:schemeClr val="tx1"/>
                          </a:solidFill>
                          <a:latin typeface="+mn-lt"/>
                        </a:rPr>
                        <a:t>10:30 - 1.30 Splash and Play</a:t>
                      </a:r>
                      <a:r>
                        <a:rPr lang="en-GB" sz="850" b="0" i="0" u="none" strike="noStrike" baseline="0" noProof="0" dirty="0">
                          <a:solidFill>
                            <a:schemeClr val="tx1"/>
                          </a:solidFill>
                          <a:latin typeface="+mn-lt"/>
                        </a:rPr>
                        <a:t> @ Bloxwich Active Living Centre, High St, Bloxwich, Walsall WS3 2DA - £7 or £4.40 with a move it card ,  Call 01922652900 to book your place</a:t>
                      </a:r>
                      <a:endParaRPr lang="en-GB" sz="850" b="1" i="0" u="none" strike="noStrike" baseline="0" noProof="0" dirty="0">
                        <a:solidFill>
                          <a:schemeClr val="tx1"/>
                        </a:solidFill>
                        <a:latin typeface="+mn-lt"/>
                      </a:endParaRPr>
                    </a:p>
                    <a:p>
                      <a:pPr marL="0" lvl="0" indent="0" algn="l">
                        <a:lnSpc>
                          <a:spcPct val="100000"/>
                        </a:lnSpc>
                        <a:buNone/>
                      </a:pPr>
                      <a:endParaRPr lang="en-GB" sz="850" b="0" i="0" u="none" strike="noStrike" baseline="0" noProof="0" dirty="0">
                        <a:solidFill>
                          <a:schemeClr val="tx1"/>
                        </a:solidFill>
                        <a:latin typeface="+mn-lt"/>
                      </a:endParaRPr>
                    </a:p>
                    <a:p>
                      <a:pPr marL="0" lvl="0" indent="0" algn="l">
                        <a:lnSpc>
                          <a:spcPct val="100000"/>
                        </a:lnSpc>
                        <a:buNone/>
                      </a:pPr>
                      <a:r>
                        <a:rPr lang="en-GB" sz="850" b="1" i="0" u="none" strike="noStrike" baseline="0" noProof="0" dirty="0">
                          <a:solidFill>
                            <a:schemeClr val="tx1"/>
                          </a:solidFill>
                          <a:latin typeface="+mn-lt"/>
                        </a:rPr>
                        <a:t>10:00– 11.30 St Peters Baby and Toddler </a:t>
                      </a:r>
                      <a:r>
                        <a:rPr lang="en-GB" sz="850" b="0" i="0" u="none" strike="noStrike" baseline="0" noProof="0" dirty="0">
                          <a:solidFill>
                            <a:schemeClr val="tx1"/>
                          </a:solidFill>
                          <a:latin typeface="+mn-lt"/>
                        </a:rPr>
                        <a:t>@ St Peters Parish Hall, Harrison Stret, Bloxwich, WS3 3LG - £2 per session , contact Ann to book your place on 07788910467</a:t>
                      </a:r>
                    </a:p>
                    <a:p>
                      <a:pPr marL="0" lvl="0" indent="0" algn="l">
                        <a:lnSpc>
                          <a:spcPct val="100000"/>
                        </a:lnSpc>
                        <a:buNone/>
                      </a:pPr>
                      <a:endParaRPr lang="en-GB" sz="850" b="0" i="0" u="none" strike="noStrike" baseline="0" noProof="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50" b="1" i="0" u="none" strike="noStrike" baseline="0" noProof="0" dirty="0">
                          <a:solidFill>
                            <a:srgbClr val="7030A0"/>
                          </a:solidFill>
                          <a:latin typeface="+mn-lt"/>
                        </a:rPr>
                        <a:t>11:00 -12.30</a:t>
                      </a:r>
                      <a:r>
                        <a:rPr lang="en-GB" sz="850" b="0" i="0" u="none" strike="noStrike" baseline="0" noProof="0" dirty="0">
                          <a:solidFill>
                            <a:srgbClr val="7030A0"/>
                          </a:solidFill>
                          <a:latin typeface="+mn-lt"/>
                        </a:rPr>
                        <a:t> </a:t>
                      </a:r>
                      <a:r>
                        <a:rPr lang="en-GB" sz="850" b="1" i="0" u="none" strike="noStrike" baseline="0" noProof="0" dirty="0">
                          <a:solidFill>
                            <a:srgbClr val="7030A0"/>
                          </a:solidFill>
                          <a:latin typeface="+mn-lt"/>
                        </a:rPr>
                        <a:t>Breast Feeding Peer Support Group</a:t>
                      </a:r>
                      <a:r>
                        <a:rPr lang="en-GB" sz="850" b="0" i="0" u="none" strike="noStrike" baseline="0" noProof="0" dirty="0">
                          <a:solidFill>
                            <a:srgbClr val="7030A0"/>
                          </a:solidFill>
                          <a:latin typeface="+mn-lt"/>
                        </a:rPr>
                        <a:t> - North Family Hub, Blakenall Lane, WS3 1HJ.  weekly no booking required</a:t>
                      </a:r>
                    </a:p>
                    <a:p>
                      <a:pPr marL="0" lvl="0" indent="0" algn="l">
                        <a:lnSpc>
                          <a:spcPct val="100000"/>
                        </a:lnSpc>
                        <a:buNone/>
                      </a:pPr>
                      <a:endParaRPr lang="en-GB" sz="850" b="0" i="0" u="none" strike="noStrike" baseline="0" noProof="0" dirty="0">
                        <a:solidFill>
                          <a:schemeClr val="tx1"/>
                        </a:solidFill>
                        <a:latin typeface="+mn-lt"/>
                      </a:endParaRPr>
                    </a:p>
                    <a:p>
                      <a:pPr marL="0" lvl="0" indent="0" algn="l">
                        <a:lnSpc>
                          <a:spcPct val="100000"/>
                        </a:lnSpc>
                        <a:buNone/>
                      </a:pPr>
                      <a:endParaRPr lang="en-GB" sz="850" b="0" i="0" u="none" strike="noStrike" baseline="0" noProof="0" dirty="0">
                        <a:solidFill>
                          <a:schemeClr val="tx1"/>
                        </a:solidFill>
                        <a:latin typeface="+mn-lt"/>
                      </a:endParaRPr>
                    </a:p>
                  </a:txBody>
                  <a:tcPr>
                    <a:solidFill>
                      <a:schemeClr val="accent1">
                        <a:lumMod val="20000"/>
                        <a:lumOff val="80000"/>
                      </a:schemeClr>
                    </a:solidFill>
                  </a:tcPr>
                </a:tc>
                <a:tc>
                  <a:txBody>
                    <a:bodyPr/>
                    <a:lstStyle/>
                    <a:p>
                      <a:pPr lvl="0">
                        <a:buNone/>
                      </a:pPr>
                      <a:r>
                        <a:rPr lang="en-US" sz="850" b="1" dirty="0">
                          <a:solidFill>
                            <a:schemeClr val="tx1"/>
                          </a:solidFill>
                          <a:latin typeface="+mn-lt"/>
                        </a:rPr>
                        <a:t>2.30-3.30 Floats Fun session</a:t>
                      </a:r>
                      <a:r>
                        <a:rPr lang="en-US" sz="850" b="0" dirty="0">
                          <a:solidFill>
                            <a:schemeClr val="tx1"/>
                          </a:solidFill>
                          <a:latin typeface="+mn-lt"/>
                        </a:rPr>
                        <a:t>@</a:t>
                      </a:r>
                      <a:r>
                        <a:rPr lang="en-GB" sz="850" b="0" i="0" u="none" strike="noStrike" noProof="0" dirty="0">
                          <a:solidFill>
                            <a:schemeClr val="tx1"/>
                          </a:solidFill>
                          <a:latin typeface="+mn-lt"/>
                        </a:rPr>
                        <a:t>Bloxwich Active  Living Centre, High St, Bloxwich, Walsall WS3 2DA - £5 per person / Under 5 £3, Call 01922652900 to book </a:t>
                      </a:r>
                      <a:endParaRPr lang="en-US" sz="850" b="1" dirty="0">
                        <a:solidFill>
                          <a:schemeClr val="tx1"/>
                        </a:solidFill>
                        <a:latin typeface="+mn-lt"/>
                      </a:endParaRPr>
                    </a:p>
                    <a:p>
                      <a:pPr lvl="0">
                        <a:buNone/>
                      </a:pPr>
                      <a:endParaRPr lang="en-GB" sz="850" b="0" i="0" u="none" strike="noStrike" noProof="0" dirty="0">
                        <a:solidFill>
                          <a:schemeClr val="tx1"/>
                        </a:solidFill>
                        <a:latin typeface="+mn-lt"/>
                      </a:endParaRPr>
                    </a:p>
                    <a:p>
                      <a:pPr lvl="0">
                        <a:buNone/>
                      </a:pPr>
                      <a:r>
                        <a:rPr lang="en-GB" sz="850" b="1" i="0" u="none" strike="noStrike" noProof="0" dirty="0">
                          <a:solidFill>
                            <a:schemeClr val="tx1"/>
                          </a:solidFill>
                          <a:latin typeface="+mn-lt"/>
                        </a:rPr>
                        <a:t>09:00-09:40 Age 2-3 &amp; 09:40- 10:20 Age 3 – 5 </a:t>
                      </a:r>
                      <a:r>
                        <a:rPr lang="en-GB" sz="850" b="1" i="0" u="none" strike="noStrike" noProof="0" dirty="0" err="1">
                          <a:solidFill>
                            <a:schemeClr val="tx1"/>
                          </a:solidFill>
                          <a:latin typeface="+mn-lt"/>
                        </a:rPr>
                        <a:t>yrs</a:t>
                      </a:r>
                      <a:r>
                        <a:rPr lang="en-GB" sz="850" b="1" i="0" u="none" strike="noStrike" noProof="0" dirty="0">
                          <a:solidFill>
                            <a:schemeClr val="tx1"/>
                          </a:solidFill>
                          <a:latin typeface="+mn-lt"/>
                        </a:rPr>
                        <a:t> </a:t>
                      </a:r>
                      <a:r>
                        <a:rPr lang="en-GB" sz="850" b="1" i="0" u="none" strike="noStrike" noProof="0" dirty="0" err="1">
                          <a:solidFill>
                            <a:schemeClr val="tx1"/>
                          </a:solidFill>
                          <a:latin typeface="+mn-lt"/>
                        </a:rPr>
                        <a:t>Kixx</a:t>
                      </a:r>
                      <a:r>
                        <a:rPr lang="en-GB" sz="850" b="1" i="0" u="none" strike="noStrike" noProof="0" dirty="0">
                          <a:solidFill>
                            <a:schemeClr val="tx1"/>
                          </a:solidFill>
                          <a:latin typeface="+mn-lt"/>
                        </a:rPr>
                        <a:t> Football Academy @ Bloxwich A</a:t>
                      </a:r>
                      <a:r>
                        <a:rPr lang="en-GB" sz="850" b="0" i="0" u="none" strike="noStrike" noProof="0" dirty="0">
                          <a:solidFill>
                            <a:schemeClr val="tx1"/>
                          </a:solidFill>
                          <a:latin typeface="+mn-lt"/>
                        </a:rPr>
                        <a:t>ctive  Living Centre, High St, Bloxwich, Walsall WS3 2DA </a:t>
                      </a:r>
                    </a:p>
                    <a:p>
                      <a:pPr lvl="0">
                        <a:buNone/>
                      </a:pPr>
                      <a:endParaRPr lang="en-GB" sz="850" b="0" i="0" u="none" strike="noStrike" noProof="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50" b="1" i="0" u="none" strike="noStrike" noProof="0" dirty="0">
                        <a:solidFill>
                          <a:srgbClr val="7030A0"/>
                        </a:solidFill>
                        <a:latin typeface="+mn-lt"/>
                      </a:endParaRPr>
                    </a:p>
                    <a:p>
                      <a:pPr lvl="0" algn="l">
                        <a:lnSpc>
                          <a:spcPct val="100000"/>
                        </a:lnSpc>
                        <a:spcBef>
                          <a:spcPts val="0"/>
                        </a:spcBef>
                        <a:spcAft>
                          <a:spcPts val="0"/>
                        </a:spcAft>
                        <a:buNone/>
                      </a:pPr>
                      <a:r>
                        <a:rPr lang="en-GB" sz="850" b="1" i="0" u="none" strike="noStrike" noProof="0" dirty="0">
                          <a:solidFill>
                            <a:srgbClr val="7030A0"/>
                          </a:solidFill>
                          <a:latin typeface="+mn-lt"/>
                        </a:rPr>
                        <a:t>10.00-12.00pm Dads Stay and Plays </a:t>
                      </a:r>
                      <a:r>
                        <a:rPr lang="en-GB" sz="850" b="0" i="0" u="none" strike="noStrike" noProof="0" dirty="0">
                          <a:solidFill>
                            <a:srgbClr val="7030A0"/>
                          </a:solidFill>
                          <a:latin typeface="+mn-lt"/>
                        </a:rPr>
                        <a:t>@ North Family Hub No booking required, just turn up. (</a:t>
                      </a:r>
                      <a:r>
                        <a:rPr lang="en-GB" sz="850" b="1" i="0" u="none" strike="noStrike" noProof="0" dirty="0">
                          <a:solidFill>
                            <a:srgbClr val="7030A0"/>
                          </a:solidFill>
                          <a:latin typeface="+mn-lt"/>
                        </a:rPr>
                        <a:t>5</a:t>
                      </a:r>
                      <a:r>
                        <a:rPr lang="en-GB" sz="850" b="1" i="0" u="none" strike="noStrike" baseline="30000" noProof="0" dirty="0">
                          <a:solidFill>
                            <a:srgbClr val="7030A0"/>
                          </a:solidFill>
                          <a:latin typeface="+mn-lt"/>
                        </a:rPr>
                        <a:t>th</a:t>
                      </a:r>
                      <a:r>
                        <a:rPr lang="en-GB" sz="850" b="1" i="0" u="none" strike="noStrike" noProof="0" dirty="0">
                          <a:solidFill>
                            <a:srgbClr val="7030A0"/>
                          </a:solidFill>
                          <a:latin typeface="+mn-lt"/>
                        </a:rPr>
                        <a:t> October,2</a:t>
                      </a:r>
                      <a:r>
                        <a:rPr lang="en-GB" sz="850" b="1" i="0" u="none" strike="noStrike" baseline="30000" noProof="0" dirty="0">
                          <a:solidFill>
                            <a:srgbClr val="7030A0"/>
                          </a:solidFill>
                          <a:latin typeface="+mn-lt"/>
                        </a:rPr>
                        <a:t>nd</a:t>
                      </a:r>
                      <a:r>
                        <a:rPr lang="en-GB" sz="850" b="1" i="0" u="none" strike="noStrike" noProof="0" dirty="0">
                          <a:solidFill>
                            <a:srgbClr val="7030A0"/>
                          </a:solidFill>
                          <a:latin typeface="+mn-lt"/>
                        </a:rPr>
                        <a:t> November &amp; 7</a:t>
                      </a:r>
                      <a:r>
                        <a:rPr lang="en-GB" sz="850" b="1" i="0" u="none" strike="noStrike" baseline="30000" noProof="0" dirty="0">
                          <a:solidFill>
                            <a:srgbClr val="7030A0"/>
                          </a:solidFill>
                          <a:latin typeface="+mn-lt"/>
                        </a:rPr>
                        <a:t>th</a:t>
                      </a:r>
                      <a:r>
                        <a:rPr lang="en-GB" sz="850" b="1" i="0" u="none" strike="noStrike" noProof="0" dirty="0">
                          <a:solidFill>
                            <a:srgbClr val="7030A0"/>
                          </a:solidFill>
                          <a:latin typeface="+mn-lt"/>
                        </a:rPr>
                        <a:t> December)</a:t>
                      </a:r>
                      <a:endParaRPr lang="en-GB" sz="850" b="0" i="0" u="none" strike="noStrike" noProof="0" dirty="0">
                        <a:solidFill>
                          <a:srgbClr val="7030A0"/>
                        </a:solidFill>
                        <a:latin typeface="+mn-lt"/>
                      </a:endParaRPr>
                    </a:p>
                  </a:txBody>
                  <a:tcPr>
                    <a:solidFill>
                      <a:schemeClr val="accent1">
                        <a:lumMod val="20000"/>
                        <a:lumOff val="80000"/>
                      </a:schemeClr>
                    </a:solidFill>
                  </a:tcPr>
                </a:tc>
                <a:extLst>
                  <a:ext uri="{0D108BD9-81ED-4DB2-BD59-A6C34878D82A}">
                    <a16:rowId xmlns:a16="http://schemas.microsoft.com/office/drawing/2014/main" val="494653486"/>
                  </a:ext>
                </a:extLst>
              </a:tr>
            </a:tbl>
          </a:graphicData>
        </a:graphic>
      </p:graphicFrame>
      <p:sp>
        <p:nvSpPr>
          <p:cNvPr id="15" name="TextBox 14">
            <a:extLst>
              <a:ext uri="{FF2B5EF4-FFF2-40B4-BE49-F238E27FC236}">
                <a16:creationId xmlns:a16="http://schemas.microsoft.com/office/drawing/2014/main" id="{CBC68E99-0DF7-3EFC-B574-562D7EE69042}"/>
              </a:ext>
            </a:extLst>
          </p:cNvPr>
          <p:cNvSpPr txBox="1"/>
          <p:nvPr/>
        </p:nvSpPr>
        <p:spPr>
          <a:xfrm>
            <a:off x="4426935" y="50048"/>
            <a:ext cx="5097312" cy="1384995"/>
          </a:xfrm>
          <a:prstGeom prst="rect">
            <a:avLst/>
          </a:prstGeom>
          <a:noFill/>
        </p:spPr>
        <p:txBody>
          <a:bodyPr wrap="square" lIns="91440" tIns="45720" rIns="91440" bIns="45720" rtlCol="0" anchor="t">
            <a:spAutoFit/>
          </a:bodyPr>
          <a:lstStyle/>
          <a:p>
            <a:r>
              <a:rPr lang="en-GB" sz="2000" b="1" dirty="0"/>
              <a:t>North Activity Timetable for 0 – 5 years </a:t>
            </a:r>
          </a:p>
          <a:p>
            <a:endParaRPr lang="en-GB" sz="1000" b="1" dirty="0"/>
          </a:p>
          <a:p>
            <a:r>
              <a:rPr lang="en-GB" sz="2000" b="0" i="0" dirty="0">
                <a:effectLst/>
              </a:rPr>
              <a:t>Serving;</a:t>
            </a:r>
            <a:r>
              <a:rPr lang="en-GB" sz="2000" dirty="0"/>
              <a:t> </a:t>
            </a:r>
            <a:r>
              <a:rPr lang="en-GB" sz="2000" b="0" i="0" dirty="0">
                <a:effectLst/>
              </a:rPr>
              <a:t>Leamore, Blakenall, Bloxwich East &amp; Bloxwich West </a:t>
            </a:r>
            <a:r>
              <a:rPr lang="en-GB" sz="2000" dirty="0"/>
              <a:t> </a:t>
            </a:r>
            <a:endParaRPr lang="en-US" sz="4400" b="1" dirty="0"/>
          </a:p>
          <a:p>
            <a:r>
              <a:rPr lang="en-GB" sz="1400" b="1" dirty="0"/>
              <a:t>October – December 2024 </a:t>
            </a:r>
          </a:p>
        </p:txBody>
      </p:sp>
      <p:sp>
        <p:nvSpPr>
          <p:cNvPr id="2" name="TextBox 1">
            <a:extLst>
              <a:ext uri="{FF2B5EF4-FFF2-40B4-BE49-F238E27FC236}">
                <a16:creationId xmlns:a16="http://schemas.microsoft.com/office/drawing/2014/main" id="{D7954190-536C-D0F0-7F1C-B1246A467959}"/>
              </a:ext>
            </a:extLst>
          </p:cNvPr>
          <p:cNvSpPr txBox="1"/>
          <p:nvPr/>
        </p:nvSpPr>
        <p:spPr>
          <a:xfrm>
            <a:off x="4426934" y="1572025"/>
            <a:ext cx="7469312"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solidFill>
                  <a:schemeClr val="tx2"/>
                </a:solidFill>
              </a:rPr>
              <a:t>** Always contact groups before attending in case of any changes</a:t>
            </a:r>
            <a:endParaRPr lang="en-US" dirty="0">
              <a:solidFill>
                <a:schemeClr val="tx2"/>
              </a:solidFill>
              <a:cs typeface="Calibri"/>
            </a:endParaRPr>
          </a:p>
        </p:txBody>
      </p:sp>
      <p:sp>
        <p:nvSpPr>
          <p:cNvPr id="3" name="TextBox 2">
            <a:extLst>
              <a:ext uri="{FF2B5EF4-FFF2-40B4-BE49-F238E27FC236}">
                <a16:creationId xmlns:a16="http://schemas.microsoft.com/office/drawing/2014/main" id="{7B11570E-53BD-3A09-AD35-24E10146EB5B}"/>
              </a:ext>
            </a:extLst>
          </p:cNvPr>
          <p:cNvSpPr txBox="1"/>
          <p:nvPr/>
        </p:nvSpPr>
        <p:spPr>
          <a:xfrm>
            <a:off x="90535" y="6504502"/>
            <a:ext cx="765923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i="1" dirty="0">
                <a:solidFill>
                  <a:schemeClr val="bg1"/>
                </a:solidFill>
                <a:cs typeface="Calibri"/>
              </a:rPr>
              <a:t>Key – Purple - funded by Walsall Family Hubs and located in Community spoke  or North Family Hub, </a:t>
            </a:r>
            <a:r>
              <a:rPr lang="en-GB" sz="900" b="0" i="1" dirty="0">
                <a:solidFill>
                  <a:schemeClr val="bg1"/>
                </a:solidFill>
                <a:effectLst/>
                <a:latin typeface="Quicksand"/>
              </a:rPr>
              <a:t> 275 Blakenall Lane, Blakenall, Walsall WS3 1HJ</a:t>
            </a:r>
          </a:p>
          <a:p>
            <a:r>
              <a:rPr lang="en-GB" sz="900" i="1" dirty="0">
                <a:solidFill>
                  <a:schemeClr val="bg1"/>
                </a:solidFill>
                <a:latin typeface="Quicksand"/>
                <a:cs typeface="Calibri"/>
              </a:rPr>
              <a:t>Black – Signed up to Walsall Family Hubs Directory </a:t>
            </a:r>
            <a:endParaRPr lang="en-US" sz="900" i="1" dirty="0">
              <a:solidFill>
                <a:schemeClr val="bg1"/>
              </a:solidFill>
              <a:cs typeface="Calibri"/>
            </a:endParaRPr>
          </a:p>
        </p:txBody>
      </p:sp>
      <p:sp>
        <p:nvSpPr>
          <p:cNvPr id="5" name="Flowchart: Connector 4">
            <a:extLst>
              <a:ext uri="{FF2B5EF4-FFF2-40B4-BE49-F238E27FC236}">
                <a16:creationId xmlns:a16="http://schemas.microsoft.com/office/drawing/2014/main" id="{C08A82B9-6C95-F3F7-7396-346D8F31BE47}"/>
              </a:ext>
            </a:extLst>
          </p:cNvPr>
          <p:cNvSpPr/>
          <p:nvPr/>
        </p:nvSpPr>
        <p:spPr>
          <a:xfrm>
            <a:off x="8203909" y="5151929"/>
            <a:ext cx="3988091" cy="1642342"/>
          </a:xfrm>
          <a:prstGeom prst="flowChartConnector">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en-GB" sz="1100" dirty="0">
                <a:solidFill>
                  <a:schemeClr val="bg1"/>
                </a:solidFill>
                <a:latin typeface="Arial" panose="020B0604020202020204" pitchFamily="34" charset="0"/>
                <a:cs typeface="Arial" panose="020B0604020202020204" pitchFamily="34" charset="0"/>
              </a:rPr>
              <a:t>Did you know you can book out the sensory room at the North Family Hub? </a:t>
            </a:r>
          </a:p>
          <a:p>
            <a:pPr marL="0" marR="0" lvl="0" indent="0" algn="ctr" defTabSz="914400" rtl="0" eaLnBrk="0" fontAlgn="base" latinLnBrk="0" hangingPunct="0">
              <a:lnSpc>
                <a:spcPct val="100000"/>
              </a:lnSpc>
              <a:spcBef>
                <a:spcPct val="0"/>
              </a:spcBef>
              <a:spcAft>
                <a:spcPct val="0"/>
              </a:spcAft>
              <a:buClrTx/>
              <a:buSzTx/>
              <a:buFontTx/>
              <a:buNone/>
              <a:tabLst/>
            </a:pPr>
            <a:r>
              <a:rPr lang="en-GB" sz="1100" dirty="0">
                <a:solidFill>
                  <a:schemeClr val="bg1"/>
                </a:solidFill>
                <a:latin typeface="Arial" panose="020B0604020202020204" pitchFamily="34" charset="0"/>
                <a:cs typeface="Arial" panose="020B0604020202020204" pitchFamily="34" charset="0"/>
              </a:rPr>
              <a:t>Book by calling </a:t>
            </a:r>
            <a:r>
              <a:rPr lang="en-GB" sz="1100" b="0" i="0" u="none" strike="noStrike" dirty="0">
                <a:solidFill>
                  <a:schemeClr val="bg1"/>
                </a:solidFill>
                <a:effectLst/>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01922 654589</a:t>
            </a:r>
            <a:r>
              <a:rPr lang="en-GB" sz="1100" b="0" i="0" u="none" strike="noStrike" dirty="0">
                <a:solidFill>
                  <a:schemeClr val="bg1"/>
                </a:solidFill>
                <a:effectLst/>
                <a:latin typeface="Arial" panose="020B0604020202020204" pitchFamily="34" charset="0"/>
                <a:cs typeface="Arial" panose="020B0604020202020204" pitchFamily="34" charset="0"/>
              </a:rPr>
              <a:t> </a:t>
            </a:r>
            <a:r>
              <a:rPr lang="en-GB" sz="1100" dirty="0">
                <a:solidFill>
                  <a:schemeClr val="bg1"/>
                </a:solidFill>
                <a:latin typeface="Arial" panose="020B0604020202020204" pitchFamily="34" charset="0"/>
                <a:cs typeface="Arial" panose="020B0604020202020204" pitchFamily="34" charset="0"/>
              </a:rPr>
              <a:t>or dropping in the centre , </a:t>
            </a:r>
            <a:r>
              <a:rPr lang="en-GB" sz="1100" b="0" i="0" dirty="0">
                <a:solidFill>
                  <a:schemeClr val="bg1"/>
                </a:solidFill>
                <a:effectLst/>
                <a:latin typeface="Arial" panose="020B0604020202020204" pitchFamily="34" charset="0"/>
                <a:cs typeface="Arial" panose="020B0604020202020204" pitchFamily="34" charset="0"/>
              </a:rPr>
              <a:t>275 Blakenall Lane, Blakenall, Walsall WS3 1HJ</a:t>
            </a:r>
            <a:endParaRPr lang="en-GB" sz="1100" dirty="0">
              <a:solidFill>
                <a:schemeClr val="bg1"/>
              </a:solidFill>
              <a:latin typeface="Arial" panose="020B0604020202020204" pitchFamily="34" charset="0"/>
              <a:cs typeface="Arial" panose="020B0604020202020204" pitchFamily="34" charset="0"/>
            </a:endParaRPr>
          </a:p>
        </p:txBody>
      </p:sp>
      <p:pic>
        <p:nvPicPr>
          <p:cNvPr id="7" name="Picture 6" descr="A blue circle with a symbol of a person holding a baby&#10;&#10;Description automatically generated">
            <a:extLst>
              <a:ext uri="{FF2B5EF4-FFF2-40B4-BE49-F238E27FC236}">
                <a16:creationId xmlns:a16="http://schemas.microsoft.com/office/drawing/2014/main" id="{5A54EB23-8EEE-890F-6E6A-8242D48C7AF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674217" y="4518056"/>
            <a:ext cx="633873" cy="633873"/>
          </a:xfrm>
          <a:prstGeom prst="rect">
            <a:avLst/>
          </a:prstGeom>
          <a:ln>
            <a:noFill/>
          </a:ln>
          <a:effectLst>
            <a:outerShdw blurRad="190500" algn="tl" rotWithShape="0">
              <a:srgbClr val="000000">
                <a:alpha val="70000"/>
              </a:srgbClr>
            </a:outerShdw>
          </a:effectLst>
        </p:spPr>
      </p:pic>
      <p:pic>
        <p:nvPicPr>
          <p:cNvPr id="8" name="Picture 7" descr="A green and pink lit up tube&#10;&#10;Description automatically generated with medium confidence">
            <a:extLst>
              <a:ext uri="{FF2B5EF4-FFF2-40B4-BE49-F238E27FC236}">
                <a16:creationId xmlns:a16="http://schemas.microsoft.com/office/drawing/2014/main" id="{2C4E8441-68A4-34A2-813D-F99C4981877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7661515" y="5686104"/>
            <a:ext cx="981060" cy="102506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Picture 8" descr="A fenced in area with a building and trees&#10;&#10;Description automatically generated">
            <a:extLst>
              <a:ext uri="{FF2B5EF4-FFF2-40B4-BE49-F238E27FC236}">
                <a16:creationId xmlns:a16="http://schemas.microsoft.com/office/drawing/2014/main" id="{6C22F29C-07AE-9452-0F81-C63663A11DC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459852" y="50048"/>
            <a:ext cx="2516597" cy="1887448"/>
          </a:xfrm>
          <a:prstGeom prst="rect">
            <a:avLst/>
          </a:prstGeom>
        </p:spPr>
      </p:pic>
      <p:pic>
        <p:nvPicPr>
          <p:cNvPr id="11" name="Graphic 10" descr="A snowman">
            <a:extLst>
              <a:ext uri="{FF2B5EF4-FFF2-40B4-BE49-F238E27FC236}">
                <a16:creationId xmlns:a16="http://schemas.microsoft.com/office/drawing/2014/main" id="{356CFA07-4B31-23F5-46D4-63198F98E42C}"/>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526227" y="5803139"/>
            <a:ext cx="619012" cy="619012"/>
          </a:xfrm>
          <a:prstGeom prst="rect">
            <a:avLst/>
          </a:prstGeom>
        </p:spPr>
      </p:pic>
      <p:pic>
        <p:nvPicPr>
          <p:cNvPr id="21" name="Graphic 20" descr="Jack-O-Lantern outline">
            <a:extLst>
              <a:ext uri="{FF2B5EF4-FFF2-40B4-BE49-F238E27FC236}">
                <a16:creationId xmlns:a16="http://schemas.microsoft.com/office/drawing/2014/main" id="{9B2B03F8-D73E-5E2F-B4B1-F25C57698210}"/>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367704" y="5101776"/>
            <a:ext cx="619012" cy="619012"/>
          </a:xfrm>
          <a:prstGeom prst="rect">
            <a:avLst/>
          </a:prstGeom>
        </p:spPr>
      </p:pic>
    </p:spTree>
    <p:extLst>
      <p:ext uri="{BB962C8B-B14F-4D97-AF65-F5344CB8AC3E}">
        <p14:creationId xmlns:p14="http://schemas.microsoft.com/office/powerpoint/2010/main" val="33466279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 name="Table 14">
            <a:extLst>
              <a:ext uri="{FF2B5EF4-FFF2-40B4-BE49-F238E27FC236}">
                <a16:creationId xmlns:a16="http://schemas.microsoft.com/office/drawing/2014/main" id="{C5347262-126D-F5A8-C32E-787411E80FB0}"/>
              </a:ext>
            </a:extLst>
          </p:cNvPr>
          <p:cNvGraphicFramePr>
            <a:graphicFrameLocks noGrp="1"/>
          </p:cNvGraphicFramePr>
          <p:nvPr>
            <p:extLst>
              <p:ext uri="{D42A27DB-BD31-4B8C-83A1-F6EECF244321}">
                <p14:modId xmlns:p14="http://schemas.microsoft.com/office/powerpoint/2010/main" val="2743647875"/>
              </p:ext>
            </p:extLst>
          </p:nvPr>
        </p:nvGraphicFramePr>
        <p:xfrm>
          <a:off x="-2960" y="1972577"/>
          <a:ext cx="12194959" cy="5018596"/>
        </p:xfrm>
        <a:graphic>
          <a:graphicData uri="http://schemas.openxmlformats.org/drawingml/2006/table">
            <a:tbl>
              <a:tblPr firstRow="1" bandRow="1">
                <a:tableStyleId>{5C22544A-7EE6-4342-B048-85BDC9FD1C3A}</a:tableStyleId>
              </a:tblPr>
              <a:tblGrid>
                <a:gridCol w="3091700">
                  <a:extLst>
                    <a:ext uri="{9D8B030D-6E8A-4147-A177-3AD203B41FA5}">
                      <a16:colId xmlns:a16="http://schemas.microsoft.com/office/drawing/2014/main" val="3357038009"/>
                    </a:ext>
                  </a:extLst>
                </a:gridCol>
                <a:gridCol w="1130922">
                  <a:extLst>
                    <a:ext uri="{9D8B030D-6E8A-4147-A177-3AD203B41FA5}">
                      <a16:colId xmlns:a16="http://schemas.microsoft.com/office/drawing/2014/main" val="2845381904"/>
                    </a:ext>
                  </a:extLst>
                </a:gridCol>
                <a:gridCol w="2323751">
                  <a:extLst>
                    <a:ext uri="{9D8B030D-6E8A-4147-A177-3AD203B41FA5}">
                      <a16:colId xmlns:a16="http://schemas.microsoft.com/office/drawing/2014/main" val="2685225871"/>
                    </a:ext>
                  </a:extLst>
                </a:gridCol>
                <a:gridCol w="2785145">
                  <a:extLst>
                    <a:ext uri="{9D8B030D-6E8A-4147-A177-3AD203B41FA5}">
                      <a16:colId xmlns:a16="http://schemas.microsoft.com/office/drawing/2014/main" val="3062912873"/>
                    </a:ext>
                  </a:extLst>
                </a:gridCol>
                <a:gridCol w="1073791">
                  <a:extLst>
                    <a:ext uri="{9D8B030D-6E8A-4147-A177-3AD203B41FA5}">
                      <a16:colId xmlns:a16="http://schemas.microsoft.com/office/drawing/2014/main" val="263296185"/>
                    </a:ext>
                  </a:extLst>
                </a:gridCol>
                <a:gridCol w="1789650">
                  <a:extLst>
                    <a:ext uri="{9D8B030D-6E8A-4147-A177-3AD203B41FA5}">
                      <a16:colId xmlns:a16="http://schemas.microsoft.com/office/drawing/2014/main" val="1840927555"/>
                    </a:ext>
                  </a:extLst>
                </a:gridCol>
              </a:tblGrid>
              <a:tr h="294196">
                <a:tc>
                  <a:txBody>
                    <a:bodyPr/>
                    <a:lstStyle/>
                    <a:p>
                      <a:r>
                        <a:rPr lang="en-GB" sz="1100" dirty="0"/>
                        <a:t>Monday</a:t>
                      </a:r>
                    </a:p>
                  </a:txBody>
                  <a:tcPr/>
                </a:tc>
                <a:tc>
                  <a:txBody>
                    <a:bodyPr/>
                    <a:lstStyle/>
                    <a:p>
                      <a:r>
                        <a:rPr lang="en-GB" sz="1100" dirty="0"/>
                        <a:t>Tuesday</a:t>
                      </a:r>
                    </a:p>
                  </a:txBody>
                  <a:tcPr/>
                </a:tc>
                <a:tc>
                  <a:txBody>
                    <a:bodyPr/>
                    <a:lstStyle/>
                    <a:p>
                      <a:r>
                        <a:rPr lang="en-GB" sz="1100" dirty="0"/>
                        <a:t>Wednesday</a:t>
                      </a:r>
                    </a:p>
                  </a:txBody>
                  <a:tcPr/>
                </a:tc>
                <a:tc>
                  <a:txBody>
                    <a:bodyPr/>
                    <a:lstStyle/>
                    <a:p>
                      <a:r>
                        <a:rPr lang="en-GB" sz="1100" dirty="0"/>
                        <a:t>Thursday</a:t>
                      </a:r>
                    </a:p>
                  </a:txBody>
                  <a:tcPr/>
                </a:tc>
                <a:tc>
                  <a:txBody>
                    <a:bodyPr/>
                    <a:lstStyle/>
                    <a:p>
                      <a:r>
                        <a:rPr lang="en-GB" sz="1100" dirty="0"/>
                        <a:t>Friday</a:t>
                      </a:r>
                    </a:p>
                  </a:txBody>
                  <a:tcPr/>
                </a:tc>
                <a:tc>
                  <a:txBody>
                    <a:bodyPr/>
                    <a:lstStyle/>
                    <a:p>
                      <a:r>
                        <a:rPr lang="en-GB" sz="1100" dirty="0"/>
                        <a:t>Saturday</a:t>
                      </a:r>
                    </a:p>
                  </a:txBody>
                  <a:tcPr/>
                </a:tc>
                <a:extLst>
                  <a:ext uri="{0D108BD9-81ED-4DB2-BD59-A6C34878D82A}">
                    <a16:rowId xmlns:a16="http://schemas.microsoft.com/office/drawing/2014/main" val="2448909737"/>
                  </a:ext>
                </a:extLst>
              </a:tr>
              <a:tr h="425943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noProof="0" dirty="0">
                          <a:latin typeface="+mn-lt"/>
                        </a:rPr>
                        <a:t>12 </a:t>
                      </a:r>
                      <a:r>
                        <a:rPr lang="en-GB" sz="800" b="1" i="0" u="none" strike="noStrike" noProof="0" dirty="0">
                          <a:latin typeface="Calibri"/>
                        </a:rPr>
                        <a:t>– 1.30pm Toddler Splash</a:t>
                      </a:r>
                      <a:r>
                        <a:rPr lang="en-GB" sz="800" b="0" i="0" u="none" strike="noStrike" noProof="0" dirty="0">
                          <a:latin typeface="Calibri"/>
                        </a:rPr>
                        <a:t> @ Walsall Gala Baths, Tower St, Walsall WS1 1DH - £5.50 per adult and child, Call 01922653150 to book your place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latin typeface="Calibri"/>
                      </a:endParaRPr>
                    </a:p>
                    <a:p>
                      <a:pPr marL="0" marR="0" lvl="0" indent="0" algn="l">
                        <a:lnSpc>
                          <a:spcPct val="100000"/>
                        </a:lnSpc>
                        <a:spcBef>
                          <a:spcPts val="0"/>
                        </a:spcBef>
                        <a:spcAft>
                          <a:spcPts val="0"/>
                        </a:spcAft>
                        <a:buClrTx/>
                        <a:buSzTx/>
                        <a:buFontTx/>
                        <a:buNone/>
                      </a:pPr>
                      <a:r>
                        <a:rPr lang="en-GB" sz="800" b="1" i="0" dirty="0">
                          <a:latin typeface="Calibri"/>
                        </a:rPr>
                        <a:t>09:30-11:30am </a:t>
                      </a:r>
                      <a:r>
                        <a:rPr lang="en-GB" sz="800" b="0" i="0" dirty="0">
                          <a:latin typeface="Calibri"/>
                        </a:rPr>
                        <a:t>@ Frankie and </a:t>
                      </a:r>
                      <a:r>
                        <a:rPr lang="en-GB" sz="800" b="0" i="0" dirty="0" err="1">
                          <a:latin typeface="Calibri"/>
                        </a:rPr>
                        <a:t>Lolas</a:t>
                      </a:r>
                      <a:r>
                        <a:rPr lang="en-GB" sz="800" b="0" i="0" dirty="0">
                          <a:latin typeface="Calibri"/>
                        </a:rPr>
                        <a:t>, </a:t>
                      </a:r>
                      <a:r>
                        <a:rPr lang="en-GB" sz="800" b="0" i="0" u="none" strike="noStrike" noProof="0" dirty="0">
                          <a:solidFill>
                            <a:srgbClr val="202124"/>
                          </a:solidFill>
                          <a:latin typeface="Calibri"/>
                        </a:rPr>
                        <a:t>Matthew's, Frankie &amp; Lola's The Mezzanine ASDA St, George St, Walsall WS1 1RS</a:t>
                      </a:r>
                    </a:p>
                    <a:p>
                      <a:pPr marL="0" marR="0" lvl="0" indent="0" algn="l">
                        <a:lnSpc>
                          <a:spcPct val="100000"/>
                        </a:lnSpc>
                        <a:spcBef>
                          <a:spcPts val="0"/>
                        </a:spcBef>
                        <a:spcAft>
                          <a:spcPts val="0"/>
                        </a:spcAft>
                        <a:buNone/>
                      </a:pPr>
                      <a:r>
                        <a:rPr lang="en-GB" sz="800" b="0" i="0" u="none" strike="noStrike" noProof="0" dirty="0">
                          <a:latin typeface="Calibri"/>
                        </a:rPr>
                        <a:t>Includes – 2 hours session with a special activity, toast for the adult, toast for the child, juice, banana, yoghurt, and a hot drink for the adult. £4.</a:t>
                      </a:r>
                      <a:endParaRPr lang="en-GB" sz="800" i="0" dirty="0">
                        <a:latin typeface="Calibri"/>
                      </a:endParaRPr>
                    </a:p>
                    <a:p>
                      <a:pPr marL="0" marR="0" lvl="0" indent="0" algn="l">
                        <a:lnSpc>
                          <a:spcPct val="100000"/>
                        </a:lnSpc>
                        <a:spcBef>
                          <a:spcPts val="0"/>
                        </a:spcBef>
                        <a:spcAft>
                          <a:spcPts val="0"/>
                        </a:spcAft>
                        <a:buClrTx/>
                        <a:buSzTx/>
                        <a:buFontTx/>
                        <a:buNone/>
                      </a:pPr>
                      <a:endParaRPr lang="en-GB" sz="800" dirty="0">
                        <a:latin typeface="Calibri"/>
                      </a:endParaRPr>
                    </a:p>
                    <a:p>
                      <a:pPr marL="0" marR="0" lvl="0" indent="0" algn="l">
                        <a:lnSpc>
                          <a:spcPct val="100000"/>
                        </a:lnSpc>
                        <a:spcBef>
                          <a:spcPts val="0"/>
                        </a:spcBef>
                        <a:spcAft>
                          <a:spcPts val="0"/>
                        </a:spcAft>
                        <a:buClrTx/>
                        <a:buSzTx/>
                        <a:buFontTx/>
                        <a:buNone/>
                      </a:pPr>
                      <a:r>
                        <a:rPr lang="en-GB" sz="800" b="1" dirty="0">
                          <a:latin typeface="Calibri"/>
                        </a:rPr>
                        <a:t>09:45 –11:4am 5 Stay and play </a:t>
                      </a:r>
                      <a:r>
                        <a:rPr lang="en-GB" sz="800" b="0" dirty="0">
                          <a:latin typeface="Calibri"/>
                        </a:rPr>
                        <a:t>@</a:t>
                      </a:r>
                      <a:r>
                        <a:rPr lang="en-GB" sz="800" dirty="0">
                          <a:latin typeface="Calibri"/>
                        </a:rPr>
                        <a:t> </a:t>
                      </a:r>
                      <a:r>
                        <a:rPr lang="en-GB" sz="800" b="0" i="0" u="none" strike="noStrike" noProof="0" dirty="0"/>
                        <a:t>Starlight Multi Care and Sensory WS2 9JZ- </a:t>
                      </a:r>
                      <a:r>
                        <a:rPr lang="en-GB" sz="800" b="0" i="0" u="none" strike="noStrike" noProof="0" dirty="0">
                          <a:latin typeface="Calibri"/>
                        </a:rPr>
                        <a:t>£4 per child, plus £2 for every extra child. </a:t>
                      </a:r>
                      <a:r>
                        <a:rPr lang="en-GB" sz="800" b="0" i="0" u="none" strike="noStrike" noProof="0" dirty="0"/>
                        <a:t>Can pay cash or card on entrance or book and pay online via </a:t>
                      </a:r>
                      <a:r>
                        <a:rPr lang="en-GB" sz="800" b="0" i="0" u="none" strike="noStrike" noProof="0" dirty="0">
                          <a:hlinkClick r:id="rId2"/>
                        </a:rPr>
                        <a:t>www.starlightmulticare.co.uk/book-here/</a:t>
                      </a:r>
                      <a:endParaRPr lang="en-GB" sz="800" b="0" i="0" u="none" strike="noStrike" noProof="0" dirty="0"/>
                    </a:p>
                    <a:p>
                      <a:pPr marL="0" marR="0" lvl="0" indent="0" algn="l">
                        <a:lnSpc>
                          <a:spcPct val="100000"/>
                        </a:lnSpc>
                        <a:spcBef>
                          <a:spcPts val="0"/>
                        </a:spcBef>
                        <a:spcAft>
                          <a:spcPts val="0"/>
                        </a:spcAft>
                        <a:buClrTx/>
                        <a:buSzTx/>
                        <a:buFontTx/>
                        <a:buNone/>
                      </a:pPr>
                      <a:endParaRPr lang="en-GB" sz="800" b="0" i="0" u="none" strike="noStrike" noProof="0" dirty="0">
                        <a:latin typeface="Calibri"/>
                      </a:endParaRPr>
                    </a:p>
                    <a:p>
                      <a:pPr rtl="0"/>
                      <a:r>
                        <a:rPr lang="en-GB" sz="800" b="1" i="0" u="none" strike="noStrike" noProof="0" dirty="0">
                          <a:solidFill>
                            <a:schemeClr val="tx1"/>
                          </a:solidFill>
                          <a:latin typeface="+mn-lt"/>
                        </a:rPr>
                        <a:t>09:45am Kiddy Bops Music class </a:t>
                      </a:r>
                      <a:r>
                        <a:rPr lang="en-GB" sz="800" b="0" i="0" u="none" strike="noStrike" noProof="0" dirty="0">
                          <a:solidFill>
                            <a:schemeClr val="tx1"/>
                          </a:solidFill>
                          <a:latin typeface="+mn-lt"/>
                        </a:rPr>
                        <a:t>@ </a:t>
                      </a:r>
                      <a:r>
                        <a:rPr lang="en-GB" sz="800" b="0" dirty="0">
                          <a:effectLst/>
                        </a:rPr>
                        <a:t>Orchard Pavilion, Walsall </a:t>
                      </a:r>
                    </a:p>
                    <a:p>
                      <a:pPr rtl="0"/>
                      <a:r>
                        <a:rPr lang="en-GB" sz="800" b="0" dirty="0">
                          <a:effectLst/>
                        </a:rPr>
                        <a:t>King George VI Avenue, Walsall. WS5 3AH- </a:t>
                      </a:r>
                      <a:r>
                        <a:rPr lang="en-GB" sz="800" dirty="0">
                          <a:latin typeface="+mn-lt"/>
                        </a:rPr>
                        <a:t>  £6 per session - Book via </a:t>
                      </a:r>
                      <a:r>
                        <a:rPr lang="en-GB" sz="800" dirty="0">
                          <a:hlinkClick r:id="rId3"/>
                        </a:rPr>
                        <a:t>Our schedule | </a:t>
                      </a:r>
                      <a:r>
                        <a:rPr lang="en-GB" sz="800" dirty="0" err="1">
                          <a:hlinkClick r:id="rId3"/>
                        </a:rPr>
                        <a:t>Kiddibops</a:t>
                      </a:r>
                      <a:r>
                        <a:rPr lang="en-GB" sz="800" dirty="0">
                          <a:hlinkClick r:id="rId3"/>
                        </a:rPr>
                        <a:t> | Powered by </a:t>
                      </a:r>
                      <a:r>
                        <a:rPr lang="en-GB" sz="800" dirty="0" err="1">
                          <a:hlinkClick r:id="rId3"/>
                        </a:rPr>
                        <a:t>ClassForKids</a:t>
                      </a:r>
                      <a:r>
                        <a:rPr lang="en-GB" sz="800" dirty="0"/>
                        <a:t>  ( 0 – pre walkers) </a:t>
                      </a:r>
                      <a:endParaRPr lang="en-GB" sz="800" dirty="0">
                        <a:latin typeface="Calibri"/>
                      </a:endParaRPr>
                    </a:p>
                    <a:p>
                      <a:pPr rtl="0"/>
                      <a:endParaRPr lang="en-GB" sz="800" b="0" i="0" u="none" strike="noStrike" baseline="0" noProof="0" dirty="0">
                        <a:solidFill>
                          <a:schemeClr val="dk1"/>
                        </a:solidFill>
                        <a:latin typeface="+mn-lt"/>
                      </a:endParaRPr>
                    </a:p>
                    <a:p>
                      <a:pPr rtl="0"/>
                      <a:r>
                        <a:rPr lang="en-GB" sz="800" b="1" i="0" u="none" strike="noStrike" baseline="0" noProof="0" dirty="0">
                          <a:solidFill>
                            <a:schemeClr val="tx1"/>
                          </a:solidFill>
                          <a:latin typeface="Calibri"/>
                        </a:rPr>
                        <a:t>10 :40am  </a:t>
                      </a:r>
                      <a:r>
                        <a:rPr lang="en-GB" sz="800" b="1" dirty="0" err="1">
                          <a:solidFill>
                            <a:schemeClr val="tx1"/>
                          </a:solidFill>
                        </a:rPr>
                        <a:t>Kiddibops</a:t>
                      </a:r>
                      <a:r>
                        <a:rPr lang="en-GB" sz="800" b="1" dirty="0">
                          <a:solidFill>
                            <a:schemeClr val="tx1"/>
                          </a:solidFill>
                        </a:rPr>
                        <a:t> SEND Music Support Class </a:t>
                      </a:r>
                      <a:r>
                        <a:rPr lang="en-GB" sz="800" b="0" i="0" u="none" strike="noStrike" noProof="0" dirty="0">
                          <a:solidFill>
                            <a:schemeClr val="tx1"/>
                          </a:solidFill>
                          <a:latin typeface="+mn-lt"/>
                        </a:rPr>
                        <a:t>@ </a:t>
                      </a:r>
                      <a:r>
                        <a:rPr lang="en-GB" sz="800" b="0" dirty="0">
                          <a:effectLst/>
                        </a:rPr>
                        <a:t>Orchard Pavilion, Walsall </a:t>
                      </a:r>
                    </a:p>
                    <a:p>
                      <a:pPr rtl="0"/>
                      <a:r>
                        <a:rPr lang="en-GB" sz="800" b="0" dirty="0">
                          <a:effectLst/>
                        </a:rPr>
                        <a:t>King George VI Avenue, Walsall. WS5 3AH- </a:t>
                      </a:r>
                      <a:r>
                        <a:rPr lang="en-GB" sz="800" dirty="0">
                          <a:latin typeface="+mn-lt"/>
                        </a:rPr>
                        <a:t>  £7 per session - Book via </a:t>
                      </a:r>
                      <a:r>
                        <a:rPr lang="en-GB" sz="800" dirty="0">
                          <a:hlinkClick r:id="rId3"/>
                        </a:rPr>
                        <a:t>Our schedule | </a:t>
                      </a:r>
                      <a:r>
                        <a:rPr lang="en-GB" sz="800" dirty="0" err="1">
                          <a:hlinkClick r:id="rId3"/>
                        </a:rPr>
                        <a:t>Kiddibops</a:t>
                      </a:r>
                      <a:r>
                        <a:rPr lang="en-GB" sz="800" dirty="0">
                          <a:hlinkClick r:id="rId3"/>
                        </a:rPr>
                        <a:t> | Powered by </a:t>
                      </a:r>
                      <a:r>
                        <a:rPr lang="en-GB" sz="800" dirty="0" err="1">
                          <a:hlinkClick r:id="rId3"/>
                        </a:rPr>
                        <a:t>ClassForKids</a:t>
                      </a:r>
                      <a:r>
                        <a:rPr lang="en-GB" sz="800" dirty="0"/>
                        <a:t>  (2 – 4 </a:t>
                      </a:r>
                      <a:r>
                        <a:rPr lang="en-GB" sz="800" dirty="0" err="1"/>
                        <a:t>yrs</a:t>
                      </a:r>
                      <a:r>
                        <a:rPr lang="en-GB" sz="800" dirty="0"/>
                        <a:t>) </a:t>
                      </a:r>
                    </a:p>
                    <a:p>
                      <a:pPr rtl="0"/>
                      <a:endParaRPr lang="en-GB" sz="800" b="1" i="0" u="none" strike="noStrike" baseline="0" noProof="0" dirty="0">
                        <a:solidFill>
                          <a:srgbClr val="7030A0"/>
                        </a:solidFill>
                        <a:latin typeface="Calibri"/>
                      </a:endParaRPr>
                    </a:p>
                    <a:p>
                      <a:pPr rtl="0"/>
                      <a:r>
                        <a:rPr lang="en-GB" sz="800" b="1" dirty="0">
                          <a:solidFill>
                            <a:srgbClr val="7030A0"/>
                          </a:solidFill>
                        </a:rPr>
                        <a:t>1:00-2:00pm Join us for a walk in the park </a:t>
                      </a:r>
                      <a:r>
                        <a:rPr lang="en-GB" sz="800" b="0" dirty="0">
                          <a:solidFill>
                            <a:srgbClr val="7030A0"/>
                          </a:solidFill>
                        </a:rPr>
                        <a:t>@</a:t>
                      </a:r>
                      <a:r>
                        <a:rPr lang="en-GB" sz="800" dirty="0">
                          <a:solidFill>
                            <a:srgbClr val="7030A0"/>
                          </a:solidFill>
                        </a:rPr>
                        <a:t>Walsall Arboretum , Meet at Visitors centre</a:t>
                      </a:r>
                    </a:p>
                    <a:p>
                      <a:pPr rtl="0"/>
                      <a:endParaRPr lang="en-GB" sz="800" b="1" i="0" u="none" strike="noStrike" baseline="0" noProof="0" dirty="0">
                        <a:solidFill>
                          <a:srgbClr val="7030A0"/>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noProof="0" dirty="0">
                          <a:solidFill>
                            <a:srgbClr val="7030A0"/>
                          </a:solidFill>
                          <a:latin typeface="+mn-lt"/>
                        </a:rPr>
                        <a:t>1:00-2:30pm Parenting My Way Session </a:t>
                      </a:r>
                      <a:r>
                        <a:rPr lang="en-GB" sz="800" b="0" i="0" u="none" strike="noStrike" noProof="0" dirty="0">
                          <a:solidFill>
                            <a:srgbClr val="7030A0"/>
                          </a:solidFill>
                          <a:latin typeface="+mn-lt"/>
                        </a:rPr>
                        <a:t>@ Central and South Family Hub. Please email </a:t>
                      </a:r>
                      <a:r>
                        <a:rPr lang="en-GB" sz="800" dirty="0">
                          <a:hlinkClick r:id="rId4"/>
                        </a:rPr>
                        <a:t>EarlyHelpParentingTeam@walsall.gov.uk</a:t>
                      </a:r>
                      <a:r>
                        <a:rPr lang="en-GB" sz="800" dirty="0"/>
                        <a:t> </a:t>
                      </a:r>
                      <a:r>
                        <a:rPr lang="en-GB" sz="800" b="0" i="0" u="none" strike="noStrike" noProof="0" dirty="0">
                          <a:solidFill>
                            <a:srgbClr val="7030A0"/>
                          </a:solidFill>
                          <a:latin typeface="+mn-lt"/>
                        </a:rPr>
                        <a:t>to book your place</a:t>
                      </a:r>
                      <a:r>
                        <a:rPr lang="en-GB" sz="800" b="1" i="0" u="none" strike="noStrike" noProof="0" dirty="0">
                          <a:solidFill>
                            <a:srgbClr val="7030A0"/>
                          </a:solidFill>
                          <a:latin typeface="+mn-lt"/>
                        </a:rPr>
                        <a:t> (1</a:t>
                      </a:r>
                      <a:r>
                        <a:rPr lang="en-GB" sz="800" b="1" i="0" u="none" strike="noStrike" baseline="30000" noProof="0" dirty="0">
                          <a:solidFill>
                            <a:srgbClr val="7030A0"/>
                          </a:solidFill>
                          <a:latin typeface="+mn-lt"/>
                        </a:rPr>
                        <a:t>st</a:t>
                      </a:r>
                      <a:r>
                        <a:rPr lang="en-GB" sz="800" b="1" i="0" u="none" strike="noStrike" noProof="0" dirty="0">
                          <a:solidFill>
                            <a:srgbClr val="7030A0"/>
                          </a:solidFill>
                          <a:latin typeface="+mn-lt"/>
                        </a:rPr>
                        <a:t> and 7</a:t>
                      </a:r>
                      <a:r>
                        <a:rPr lang="en-GB" sz="800" b="1" i="0" u="none" strike="noStrike" baseline="30000" noProof="0" dirty="0">
                          <a:solidFill>
                            <a:srgbClr val="7030A0"/>
                          </a:solidFill>
                          <a:latin typeface="+mn-lt"/>
                        </a:rPr>
                        <a:t>th</a:t>
                      </a:r>
                      <a:r>
                        <a:rPr lang="en-GB" sz="800" b="1" i="0" u="none" strike="noStrike" noProof="0" dirty="0">
                          <a:solidFill>
                            <a:srgbClr val="7030A0"/>
                          </a:solidFill>
                          <a:latin typeface="+mn-lt"/>
                        </a:rPr>
                        <a:t> October)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b="0" i="0" u="none" strike="noStrike" noProof="0" dirty="0">
                        <a:solidFill>
                          <a:srgbClr val="7030A0"/>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solidFill>
                            <a:srgbClr val="7030A0"/>
                          </a:solidFill>
                          <a:latin typeface="+mn-lt"/>
                        </a:rPr>
                        <a:t>2.30-3.30-pm Grandparents Coffee and Chat </a:t>
                      </a:r>
                      <a:r>
                        <a:rPr lang="en-GB" sz="800" dirty="0">
                          <a:solidFill>
                            <a:srgbClr val="7030A0"/>
                          </a:solidFill>
                          <a:latin typeface="+mn-lt"/>
                        </a:rPr>
                        <a:t>@ South &amp; Central Family Hub. </a:t>
                      </a:r>
                      <a:r>
                        <a:rPr lang="en-GB" sz="800" b="0" i="0" u="none" strike="noStrike" noProof="0" dirty="0">
                          <a:solidFill>
                            <a:srgbClr val="7030A0"/>
                          </a:solidFill>
                          <a:latin typeface="+mn-lt"/>
                        </a:rPr>
                        <a:t>Please email </a:t>
                      </a:r>
                      <a:r>
                        <a:rPr lang="en-GB" sz="800" dirty="0">
                          <a:hlinkClick r:id="rId4"/>
                        </a:rPr>
                        <a:t>EarlyHelpParentingTeam@walsall.gov.uk</a:t>
                      </a:r>
                      <a:r>
                        <a:rPr lang="en-GB" sz="800" dirty="0"/>
                        <a:t> </a:t>
                      </a:r>
                      <a:r>
                        <a:rPr lang="en-GB" sz="800" b="0" i="0" u="none" strike="noStrike" noProof="0" dirty="0">
                          <a:solidFill>
                            <a:srgbClr val="7030A0"/>
                          </a:solidFill>
                          <a:latin typeface="+mn-lt"/>
                        </a:rPr>
                        <a:t>to book your place. (</a:t>
                      </a:r>
                      <a:r>
                        <a:rPr lang="en-GB" sz="800" b="1" dirty="0">
                          <a:solidFill>
                            <a:srgbClr val="7030A0"/>
                          </a:solidFill>
                          <a:latin typeface="+mn-lt"/>
                        </a:rPr>
                        <a:t>18</a:t>
                      </a:r>
                      <a:r>
                        <a:rPr lang="en-GB" sz="800" b="1" baseline="30000" dirty="0">
                          <a:solidFill>
                            <a:srgbClr val="7030A0"/>
                          </a:solidFill>
                          <a:latin typeface="+mn-lt"/>
                        </a:rPr>
                        <a:t>th</a:t>
                      </a:r>
                      <a:r>
                        <a:rPr lang="en-GB" sz="800" b="1" dirty="0">
                          <a:solidFill>
                            <a:srgbClr val="7030A0"/>
                          </a:solidFill>
                          <a:latin typeface="+mn-lt"/>
                        </a:rPr>
                        <a:t> November) </a:t>
                      </a:r>
                      <a:endParaRPr lang="en-GB" sz="800" dirty="0">
                        <a:solidFill>
                          <a:srgbClr val="7030A0"/>
                        </a:solidFill>
                        <a:latin typeface="+mn-lt"/>
                      </a:endParaRPr>
                    </a:p>
                  </a:txBody>
                  <a:tcPr>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noProof="0" dirty="0">
                          <a:latin typeface="+mn-lt"/>
                        </a:rPr>
                        <a:t>2.00-3.00pm Toddler Splash</a:t>
                      </a:r>
                      <a:r>
                        <a:rPr lang="en-GB" sz="800" b="0" i="0" u="none" strike="noStrike" noProof="0" dirty="0">
                          <a:latin typeface="+mn-lt"/>
                        </a:rPr>
                        <a:t> @ Walsall Gala Baths, Tower St, Walsall WS1 1DH - £5.50 per adult and child, Call 01922653150 to book your place</a:t>
                      </a:r>
                    </a:p>
                    <a:p>
                      <a:pPr marL="0" marR="0" lvl="0" indent="0" algn="l" rtl="0" eaLnBrk="1" fontAlgn="auto" latinLnBrk="0" hangingPunct="1">
                        <a:lnSpc>
                          <a:spcPct val="100000"/>
                        </a:lnSpc>
                        <a:spcBef>
                          <a:spcPts val="0"/>
                        </a:spcBef>
                        <a:spcAft>
                          <a:spcPts val="0"/>
                        </a:spcAft>
                        <a:buClrTx/>
                        <a:buSzTx/>
                        <a:buFontTx/>
                        <a:buNone/>
                      </a:pPr>
                      <a:endParaRPr lang="en-GB" sz="800" b="0" i="0" u="none" strike="noStrike" kern="1200" cap="none" spc="0" normalizeH="0" baseline="0" noProof="0" dirty="0">
                        <a:ln>
                          <a:noFill/>
                        </a:ln>
                        <a:solidFill>
                          <a:srgbClr val="7030A0"/>
                        </a:solidFill>
                        <a:effectLst/>
                        <a:uLnTx/>
                        <a:uFillTx/>
                        <a:latin typeface="+mn-lt"/>
                      </a:endParaRPr>
                    </a:p>
                    <a:p>
                      <a:pPr marL="0" marR="0" lvl="0" indent="0" algn="l" rtl="0" eaLnBrk="1" fontAlgn="auto" latinLnBrk="0" hangingPunct="1">
                        <a:lnSpc>
                          <a:spcPct val="100000"/>
                        </a:lnSpc>
                        <a:spcBef>
                          <a:spcPts val="0"/>
                        </a:spcBef>
                        <a:spcAft>
                          <a:spcPts val="0"/>
                        </a:spcAft>
                        <a:buClrTx/>
                        <a:buSzTx/>
                        <a:buFontTx/>
                        <a:buNone/>
                      </a:pPr>
                      <a:r>
                        <a:rPr lang="en-GB" sz="800" b="1" dirty="0">
                          <a:solidFill>
                            <a:srgbClr val="7030A0"/>
                          </a:solidFill>
                          <a:latin typeface="+mn-lt"/>
                          <a:ea typeface="Calibri"/>
                          <a:cs typeface="Arial"/>
                        </a:rPr>
                        <a:t>09:30 – 2.30pm Walsall Works drop in </a:t>
                      </a:r>
                      <a:r>
                        <a:rPr lang="en-GB" sz="800" dirty="0">
                          <a:solidFill>
                            <a:srgbClr val="7030A0"/>
                          </a:solidFill>
                          <a:latin typeface="+mn-lt"/>
                          <a:ea typeface="Calibri"/>
                          <a:cs typeface="Arial"/>
                        </a:rPr>
                        <a:t>for families @ South &amp; Central Family Hub </a:t>
                      </a:r>
                      <a:endParaRPr lang="en-GB" sz="800" dirty="0">
                        <a:solidFill>
                          <a:srgbClr val="7030A0"/>
                        </a:solidFill>
                        <a:effectLst/>
                        <a:latin typeface="+mn-lt"/>
                        <a:ea typeface="Calibri"/>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b="0" i="0" u="none" strike="noStrike" noProof="0" dirty="0">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baseline="0" noProof="0" dirty="0">
                          <a:solidFill>
                            <a:srgbClr val="7030A0"/>
                          </a:solidFill>
                          <a:latin typeface="+mn-lt"/>
                        </a:rPr>
                        <a:t>1:00-2:30pm Don't Slam That Door </a:t>
                      </a:r>
                      <a:r>
                        <a:rPr lang="en-GB" sz="800" b="0" i="0" u="none" strike="noStrike" baseline="0" noProof="0" dirty="0">
                          <a:solidFill>
                            <a:srgbClr val="7030A0"/>
                          </a:solidFill>
                          <a:latin typeface="+mn-lt"/>
                        </a:rPr>
                        <a:t>@ </a:t>
                      </a:r>
                      <a:r>
                        <a:rPr lang="en-GB" sz="800" b="0" i="0" u="none" strike="noStrike" baseline="0" noProof="0" dirty="0" err="1">
                          <a:solidFill>
                            <a:srgbClr val="7030A0"/>
                          </a:solidFill>
                          <a:latin typeface="+mn-lt"/>
                        </a:rPr>
                        <a:t>Myplace</a:t>
                      </a:r>
                      <a:r>
                        <a:rPr lang="en-GB" sz="800" b="0" i="0" u="none" strike="noStrike" baseline="0" noProof="0" dirty="0">
                          <a:solidFill>
                            <a:srgbClr val="7030A0"/>
                          </a:solidFill>
                          <a:latin typeface="+mn-lt"/>
                        </a:rPr>
                        <a:t>, 60 </a:t>
                      </a:r>
                      <a:r>
                        <a:rPr lang="en-GB" sz="800" b="0" i="0" u="none" strike="noStrike" baseline="0" noProof="0" dirty="0" err="1">
                          <a:solidFill>
                            <a:srgbClr val="7030A0"/>
                          </a:solidFill>
                          <a:latin typeface="+mn-lt"/>
                        </a:rPr>
                        <a:t>Walstead</a:t>
                      </a:r>
                      <a:r>
                        <a:rPr lang="en-GB" sz="800" b="0" i="0" u="none" strike="noStrike" baseline="0" noProof="0" dirty="0">
                          <a:solidFill>
                            <a:srgbClr val="7030A0"/>
                          </a:solidFill>
                          <a:latin typeface="+mn-lt"/>
                        </a:rPr>
                        <a:t> Rd W, Walsall WS5 4PE</a:t>
                      </a:r>
                      <a:r>
                        <a:rPr lang="en-GB" sz="800" dirty="0">
                          <a:solidFill>
                            <a:srgbClr val="7030A0"/>
                          </a:solidFill>
                        </a:rPr>
                        <a:t>. </a:t>
                      </a:r>
                      <a:r>
                        <a:rPr lang="en-GB" sz="800" b="0" i="0" u="none" strike="noStrike" noProof="0" dirty="0">
                          <a:solidFill>
                            <a:srgbClr val="7030A0"/>
                          </a:solidFill>
                          <a:latin typeface="+mn-lt"/>
                        </a:rPr>
                        <a:t>Please email </a:t>
                      </a:r>
                      <a:r>
                        <a:rPr lang="en-GB" sz="800" dirty="0">
                          <a:hlinkClick r:id="rId4"/>
                        </a:rPr>
                        <a:t>EarlyHelpParentingTeam@walsall.gov.uk</a:t>
                      </a:r>
                      <a:r>
                        <a:rPr lang="en-GB" sz="800" dirty="0"/>
                        <a:t> </a:t>
                      </a:r>
                      <a:r>
                        <a:rPr lang="en-GB" sz="800" b="0" i="0" u="none" strike="noStrike" noProof="0" dirty="0">
                          <a:solidFill>
                            <a:srgbClr val="7030A0"/>
                          </a:solidFill>
                          <a:latin typeface="+mn-lt"/>
                        </a:rPr>
                        <a:t>to book your place </a:t>
                      </a:r>
                      <a:r>
                        <a:rPr lang="en-GB" sz="800" b="1" i="0" u="none" strike="noStrike" noProof="0" dirty="0">
                          <a:solidFill>
                            <a:srgbClr val="7030A0"/>
                          </a:solidFill>
                          <a:latin typeface="+mn-lt"/>
                        </a:rPr>
                        <a:t>(12</a:t>
                      </a:r>
                      <a:r>
                        <a:rPr lang="en-GB" sz="800" b="1" i="0" u="none" strike="noStrike" baseline="30000" noProof="0" dirty="0">
                          <a:solidFill>
                            <a:srgbClr val="7030A0"/>
                          </a:solidFill>
                          <a:latin typeface="+mn-lt"/>
                        </a:rPr>
                        <a:t>th</a:t>
                      </a:r>
                      <a:r>
                        <a:rPr lang="en-GB" sz="800" b="1" i="0" u="none" strike="noStrike" noProof="0" dirty="0">
                          <a:solidFill>
                            <a:srgbClr val="7030A0"/>
                          </a:solidFill>
                          <a:latin typeface="+mn-lt"/>
                        </a:rPr>
                        <a:t> November) </a:t>
                      </a:r>
                      <a:endParaRPr lang="en-GB" sz="800" b="0" i="0" u="none" strike="noStrike" baseline="0" noProof="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b="0" i="0" u="none" strike="noStrike" noProof="0" dirty="0">
                        <a:latin typeface="+mn-lt"/>
                      </a:endParaRPr>
                    </a:p>
                  </a:txBody>
                  <a:tcPr>
                    <a:solidFill>
                      <a:schemeClr val="accent1">
                        <a:lumMod val="20000"/>
                        <a:lumOff val="80000"/>
                      </a:schemeClr>
                    </a:solidFill>
                  </a:tcPr>
                </a:tc>
                <a:tc>
                  <a:txBody>
                    <a:bodyPr/>
                    <a:lstStyle/>
                    <a:p>
                      <a:pPr marL="0" marR="0" lvl="0" indent="0" algn="l">
                        <a:lnSpc>
                          <a:spcPct val="100000"/>
                        </a:lnSpc>
                        <a:spcBef>
                          <a:spcPts val="0"/>
                        </a:spcBef>
                        <a:spcAft>
                          <a:spcPts val="0"/>
                        </a:spcAft>
                        <a:buNone/>
                      </a:pPr>
                      <a:r>
                        <a:rPr lang="en-GB" sz="800" b="1" i="0" u="none" strike="noStrike" baseline="0" noProof="0" dirty="0">
                          <a:solidFill>
                            <a:srgbClr val="000000"/>
                          </a:solidFill>
                          <a:latin typeface="Calibri"/>
                        </a:rPr>
                        <a:t>09:30-11:30</a:t>
                      </a:r>
                      <a:r>
                        <a:rPr lang="en-GB" sz="800" b="1" i="0" u="none" strike="noStrike" baseline="0" noProof="0" dirty="0">
                          <a:solidFill>
                            <a:srgbClr val="000000"/>
                          </a:solidFill>
                          <a:latin typeface="+mn-lt"/>
                        </a:rPr>
                        <a:t> Frankie and </a:t>
                      </a:r>
                      <a:r>
                        <a:rPr lang="en-GB" sz="800" b="1" i="0" u="none" strike="noStrike" baseline="0" noProof="0" dirty="0" err="1">
                          <a:solidFill>
                            <a:srgbClr val="000000"/>
                          </a:solidFill>
                          <a:latin typeface="+mn-lt"/>
                        </a:rPr>
                        <a:t>Lolas</a:t>
                      </a:r>
                      <a:r>
                        <a:rPr lang="en-GB" sz="800" b="1" i="0" u="none" strike="noStrike" baseline="0" noProof="0" dirty="0">
                          <a:solidFill>
                            <a:srgbClr val="000000"/>
                          </a:solidFill>
                          <a:latin typeface="Calibri"/>
                        </a:rPr>
                        <a:t> </a:t>
                      </a:r>
                      <a:r>
                        <a:rPr lang="en-GB" sz="800" b="0" i="0" u="none" strike="noStrike" baseline="0" noProof="0" dirty="0">
                          <a:solidFill>
                            <a:srgbClr val="000000"/>
                          </a:solidFill>
                          <a:latin typeface="Calibri"/>
                        </a:rPr>
                        <a:t>@</a:t>
                      </a:r>
                      <a:r>
                        <a:rPr lang="en-GB" sz="800" b="1" i="0" u="none" strike="noStrike" baseline="0" noProof="0" dirty="0">
                          <a:solidFill>
                            <a:srgbClr val="000000"/>
                          </a:solidFill>
                          <a:latin typeface="Calibri"/>
                        </a:rPr>
                        <a:t> </a:t>
                      </a:r>
                      <a:r>
                        <a:rPr lang="en-GB" sz="800" b="0" i="0" u="none" strike="noStrike" baseline="0" noProof="0" dirty="0">
                          <a:solidFill>
                            <a:srgbClr val="202124"/>
                          </a:solidFill>
                          <a:latin typeface="Calibri"/>
                        </a:rPr>
                        <a:t>Matthew's, Frankie &amp; Lola's The Mezzanine ASDA St, George St, Walsall WS1 1RS</a:t>
                      </a:r>
                      <a:endParaRPr lang="en-US" sz="800" b="0" i="0" u="none" strike="noStrike" baseline="0" noProof="0" dirty="0">
                        <a:solidFill>
                          <a:srgbClr val="000000"/>
                        </a:solidFill>
                        <a:latin typeface="Calibri"/>
                      </a:endParaRPr>
                    </a:p>
                    <a:p>
                      <a:pPr marL="0" marR="0" lvl="0" indent="0" algn="l">
                        <a:lnSpc>
                          <a:spcPct val="100000"/>
                        </a:lnSpc>
                        <a:spcBef>
                          <a:spcPts val="0"/>
                        </a:spcBef>
                        <a:spcAft>
                          <a:spcPts val="0"/>
                        </a:spcAft>
                        <a:buNone/>
                      </a:pPr>
                      <a:r>
                        <a:rPr lang="en-GB" sz="800" b="0" i="1" u="none" strike="noStrike" baseline="0" noProof="0" dirty="0">
                          <a:solidFill>
                            <a:srgbClr val="000000"/>
                          </a:solidFill>
                          <a:latin typeface="Calibri"/>
                        </a:rPr>
                        <a:t>Includes – 2 hours session with a special activity, toast for the adult, toast for the child, juice, banana, yoghurt, and a hot drink for the adult.  £4</a:t>
                      </a:r>
                      <a:r>
                        <a:rPr lang="en-GB" sz="800" b="0" i="0" u="none" strike="noStrike" baseline="0" noProof="0" dirty="0">
                          <a:solidFill>
                            <a:srgbClr val="000000"/>
                          </a:solidFill>
                          <a:latin typeface="Calibri"/>
                        </a:rPr>
                        <a:t>.</a:t>
                      </a:r>
                      <a:endParaRPr lang="en-GB" sz="800" b="1" i="0" u="none" strike="noStrike" baseline="0" noProof="0" dirty="0">
                        <a:solidFill>
                          <a:srgbClr val="7030A0"/>
                        </a:solidFill>
                        <a:latin typeface="Calibri"/>
                      </a:endParaRPr>
                    </a:p>
                    <a:p>
                      <a:pPr marL="0" marR="0" lvl="0" indent="0" algn="l">
                        <a:lnSpc>
                          <a:spcPct val="100000"/>
                        </a:lnSpc>
                        <a:spcBef>
                          <a:spcPts val="0"/>
                        </a:spcBef>
                        <a:spcAft>
                          <a:spcPts val="0"/>
                        </a:spcAft>
                        <a:buNone/>
                      </a:pPr>
                      <a:endParaRPr lang="en-GB" sz="800" b="1" i="0" u="none" strike="noStrike" baseline="0" noProof="0" dirty="0">
                        <a:solidFill>
                          <a:srgbClr val="7030A0"/>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noProof="0" dirty="0">
                          <a:solidFill>
                            <a:srgbClr val="7030A0"/>
                          </a:solidFill>
                          <a:latin typeface="+mn-lt"/>
                        </a:rPr>
                        <a:t>First Aid Awareness Workshop </a:t>
                      </a:r>
                      <a:r>
                        <a:rPr lang="en-GB" sz="800" b="0" i="0" u="none" strike="noStrike" noProof="0" dirty="0">
                          <a:solidFill>
                            <a:srgbClr val="7030A0"/>
                          </a:solidFill>
                          <a:latin typeface="+mn-lt"/>
                        </a:rPr>
                        <a:t>@  Nash Dom Community Hub, Sun St, Walsall WS1 4AL​. To book your place you can email familyhubs@walsall.gov.uk ​with your name, what session you would like to book, ​your postcode and email address​ (</a:t>
                      </a:r>
                      <a:r>
                        <a:rPr lang="en-GB" sz="800" b="1" i="0" u="none" strike="noStrike" noProof="0" dirty="0">
                          <a:solidFill>
                            <a:srgbClr val="7030A0"/>
                          </a:solidFill>
                          <a:latin typeface="+mn-lt"/>
                        </a:rPr>
                        <a:t>Wednesday 6th November)</a:t>
                      </a:r>
                      <a:endParaRPr lang="en-GB" sz="800" b="0" i="0" u="none" strike="noStrike" baseline="0" noProof="0" dirty="0">
                        <a:solidFill>
                          <a:srgbClr val="7030A0"/>
                        </a:solidFill>
                        <a:latin typeface="Calibri"/>
                      </a:endParaRPr>
                    </a:p>
                    <a:p>
                      <a:pPr marL="0" marR="0" lvl="0" indent="0" algn="l">
                        <a:lnSpc>
                          <a:spcPct val="100000"/>
                        </a:lnSpc>
                        <a:spcBef>
                          <a:spcPts val="0"/>
                        </a:spcBef>
                        <a:spcAft>
                          <a:spcPts val="0"/>
                        </a:spcAft>
                        <a:buNone/>
                      </a:pPr>
                      <a:r>
                        <a:rPr lang="en-GB" sz="800" b="0" i="0" u="none" strike="noStrike" baseline="0" noProof="0" dirty="0">
                          <a:solidFill>
                            <a:srgbClr val="000000"/>
                          </a:solidFill>
                          <a:latin typeface="Calibri"/>
                        </a:rPr>
                        <a:t>.</a:t>
                      </a:r>
                      <a:endParaRPr lang="en-US" sz="800" b="0" i="0" u="none" strike="noStrike" baseline="0" noProof="0" dirty="0">
                        <a:solidFill>
                          <a:srgbClr val="000000"/>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noProof="0" dirty="0">
                          <a:solidFill>
                            <a:srgbClr val="7030A0"/>
                          </a:solidFill>
                          <a:latin typeface="+mn-lt"/>
                        </a:rPr>
                        <a:t>12.00-1.30pm Dads Stay and Plays </a:t>
                      </a:r>
                      <a:r>
                        <a:rPr lang="en-GB" sz="800" b="0" i="0" u="none" strike="noStrike" noProof="0" dirty="0">
                          <a:solidFill>
                            <a:srgbClr val="7030A0"/>
                          </a:solidFill>
                          <a:latin typeface="+mn-lt"/>
                        </a:rPr>
                        <a:t>@ North Family Hub No booking required, just turn up.</a:t>
                      </a:r>
                      <a:r>
                        <a:rPr lang="en-GB" sz="800" b="1" i="0" u="none" strike="noStrike" noProof="0" dirty="0">
                          <a:solidFill>
                            <a:srgbClr val="7030A0"/>
                          </a:solidFill>
                          <a:latin typeface="+mn-lt"/>
                        </a:rPr>
                        <a:t> (23</a:t>
                      </a:r>
                      <a:r>
                        <a:rPr lang="en-GB" sz="800" b="1" i="0" u="none" strike="noStrike" baseline="30000" noProof="0" dirty="0">
                          <a:solidFill>
                            <a:srgbClr val="7030A0"/>
                          </a:solidFill>
                          <a:latin typeface="+mn-lt"/>
                        </a:rPr>
                        <a:t>rd</a:t>
                      </a:r>
                      <a:r>
                        <a:rPr lang="en-GB" sz="800" b="1" i="0" u="none" strike="noStrike" noProof="0" dirty="0">
                          <a:solidFill>
                            <a:srgbClr val="7030A0"/>
                          </a:solidFill>
                          <a:latin typeface="+mn-lt"/>
                        </a:rPr>
                        <a:t> October, 20</a:t>
                      </a:r>
                      <a:r>
                        <a:rPr lang="en-GB" sz="800" b="1" i="0" u="none" strike="noStrike" baseline="30000" noProof="0" dirty="0">
                          <a:solidFill>
                            <a:srgbClr val="7030A0"/>
                          </a:solidFill>
                          <a:latin typeface="+mn-lt"/>
                        </a:rPr>
                        <a:t>th</a:t>
                      </a:r>
                      <a:r>
                        <a:rPr lang="en-GB" sz="800" b="1" i="0" u="none" strike="noStrike" noProof="0" dirty="0">
                          <a:solidFill>
                            <a:srgbClr val="7030A0"/>
                          </a:solidFill>
                          <a:latin typeface="+mn-lt"/>
                        </a:rPr>
                        <a:t> November &amp; 18</a:t>
                      </a:r>
                      <a:r>
                        <a:rPr lang="en-GB" sz="800" b="1" i="0" u="none" strike="noStrike" baseline="30000" noProof="0" dirty="0">
                          <a:solidFill>
                            <a:srgbClr val="7030A0"/>
                          </a:solidFill>
                          <a:latin typeface="+mn-lt"/>
                        </a:rPr>
                        <a:t>th</a:t>
                      </a:r>
                      <a:r>
                        <a:rPr lang="en-GB" sz="800" b="1" i="0" u="none" strike="noStrike" noProof="0" dirty="0">
                          <a:solidFill>
                            <a:srgbClr val="7030A0"/>
                          </a:solidFill>
                          <a:latin typeface="+mn-lt"/>
                        </a:rPr>
                        <a:t> December)</a:t>
                      </a:r>
                      <a:endParaRPr lang="en-GB" sz="800" b="0" i="0" u="none" strike="noStrike" noProof="0" dirty="0">
                        <a:solidFill>
                          <a:srgbClr val="7030A0"/>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b="0" i="0" u="none" strike="noStrike" noProof="0" dirty="0">
                        <a:solidFill>
                          <a:srgbClr val="7030A0"/>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noProof="0" dirty="0">
                          <a:solidFill>
                            <a:srgbClr val="7030A0"/>
                          </a:solidFill>
                          <a:latin typeface="+mn-lt"/>
                        </a:rPr>
                        <a:t>10.00-11.00am PEEP </a:t>
                      </a:r>
                      <a:r>
                        <a:rPr lang="en-GB" sz="800" b="0" i="0" u="none" strike="noStrike" noProof="0" dirty="0">
                          <a:solidFill>
                            <a:srgbClr val="7030A0"/>
                          </a:solidFill>
                          <a:latin typeface="+mn-lt"/>
                        </a:rPr>
                        <a:t>@ Lichfield Street Hub – Library , Lichfield St, Walsall WS1 1TR. Please email </a:t>
                      </a:r>
                      <a:r>
                        <a:rPr lang="en-GB" sz="800" b="0" i="0" u="none" strike="noStrike" noProof="0" dirty="0">
                          <a:solidFill>
                            <a:srgbClr val="7030A0"/>
                          </a:solidFill>
                          <a:latin typeface="+mn-lt"/>
                          <a:hlinkClick r:id="rId5"/>
                        </a:rPr>
                        <a:t>familyhubs@walsall.gov.uk</a:t>
                      </a:r>
                      <a:r>
                        <a:rPr lang="en-GB" sz="800" b="0" i="0" u="none" strike="noStrike" noProof="0" dirty="0">
                          <a:solidFill>
                            <a:srgbClr val="7030A0"/>
                          </a:solidFill>
                          <a:latin typeface="+mn-lt"/>
                        </a:rPr>
                        <a:t> to book your place</a:t>
                      </a:r>
                      <a:r>
                        <a:rPr lang="en-GB" sz="800" b="1" i="0" u="none" strike="noStrike" noProof="0" dirty="0">
                          <a:solidFill>
                            <a:srgbClr val="7030A0"/>
                          </a:solidFill>
                          <a:latin typeface="+mn-lt"/>
                        </a:rPr>
                        <a:t> (9th, 16th , 23</a:t>
                      </a:r>
                      <a:r>
                        <a:rPr lang="en-GB" sz="800" b="1" i="0" u="none" strike="noStrike" baseline="30000" noProof="0" dirty="0">
                          <a:solidFill>
                            <a:srgbClr val="7030A0"/>
                          </a:solidFill>
                          <a:latin typeface="+mn-lt"/>
                        </a:rPr>
                        <a:t>rd</a:t>
                      </a:r>
                      <a:r>
                        <a:rPr lang="en-GB" sz="800" b="1" i="0" u="none" strike="noStrike" noProof="0" dirty="0">
                          <a:solidFill>
                            <a:srgbClr val="7030A0"/>
                          </a:solidFill>
                          <a:latin typeface="+mn-lt"/>
                        </a:rPr>
                        <a:t> October)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b="1" i="0" u="none" strike="noStrike" noProof="0" dirty="0">
                        <a:solidFill>
                          <a:srgbClr val="7030A0"/>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noProof="0" dirty="0">
                          <a:solidFill>
                            <a:srgbClr val="7030A0"/>
                          </a:solidFill>
                          <a:latin typeface="+mn-lt"/>
                        </a:rPr>
                        <a:t>09:30 – 11:00 Peep Play and Storytime - </a:t>
                      </a:r>
                      <a:r>
                        <a:rPr lang="en-GB" sz="800" b="0" i="0" u="none" strike="noStrike" kern="1200" cap="none" spc="0" normalizeH="0" baseline="0" noProof="0" dirty="0">
                          <a:ln>
                            <a:noFill/>
                          </a:ln>
                          <a:solidFill>
                            <a:srgbClr val="7030A0"/>
                          </a:solidFill>
                          <a:effectLst/>
                          <a:uLnTx/>
                          <a:uFillTx/>
                          <a:latin typeface="+mn-lt"/>
                        </a:rPr>
                        <a:t>South &amp; Central Family Hub.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i="0" u="none" strike="noStrike" kern="1200" cap="none" spc="0" normalizeH="0" baseline="0" noProof="0" dirty="0">
                          <a:ln>
                            <a:noFill/>
                          </a:ln>
                          <a:solidFill>
                            <a:srgbClr val="7030A0"/>
                          </a:solidFill>
                          <a:effectLst/>
                          <a:uLnTx/>
                          <a:uFillTx/>
                          <a:latin typeface="+mn-lt"/>
                        </a:rPr>
                        <a:t>Wednesday 9</a:t>
                      </a:r>
                      <a:r>
                        <a:rPr lang="en-GB" sz="800" b="0" i="0" u="none" strike="noStrike" kern="1200" cap="none" spc="0" normalizeH="0" baseline="30000" noProof="0" dirty="0">
                          <a:ln>
                            <a:noFill/>
                          </a:ln>
                          <a:solidFill>
                            <a:srgbClr val="7030A0"/>
                          </a:solidFill>
                          <a:effectLst/>
                          <a:uLnTx/>
                          <a:uFillTx/>
                          <a:latin typeface="+mn-lt"/>
                        </a:rPr>
                        <a:t>th</a:t>
                      </a:r>
                      <a:r>
                        <a:rPr lang="en-GB" sz="800" b="0" i="0" u="none" strike="noStrike" kern="1200" cap="none" spc="0" normalizeH="0" baseline="0" noProof="0" dirty="0">
                          <a:ln>
                            <a:noFill/>
                          </a:ln>
                          <a:solidFill>
                            <a:srgbClr val="7030A0"/>
                          </a:solidFill>
                          <a:effectLst/>
                          <a:uLnTx/>
                          <a:uFillTx/>
                          <a:latin typeface="+mn-lt"/>
                        </a:rPr>
                        <a:t> October, 6</a:t>
                      </a:r>
                      <a:r>
                        <a:rPr lang="en-GB" sz="800" b="0" i="0" u="none" strike="noStrike" kern="1200" cap="none" spc="0" normalizeH="0" baseline="30000" noProof="0" dirty="0">
                          <a:ln>
                            <a:noFill/>
                          </a:ln>
                          <a:solidFill>
                            <a:srgbClr val="7030A0"/>
                          </a:solidFill>
                          <a:effectLst/>
                          <a:uLnTx/>
                          <a:uFillTx/>
                          <a:latin typeface="+mn-lt"/>
                        </a:rPr>
                        <a:t>th</a:t>
                      </a:r>
                      <a:r>
                        <a:rPr lang="en-GB" sz="800" b="0" i="0" u="none" strike="noStrike" kern="1200" cap="none" spc="0" normalizeH="0" baseline="0" noProof="0" dirty="0">
                          <a:ln>
                            <a:noFill/>
                          </a:ln>
                          <a:solidFill>
                            <a:srgbClr val="7030A0"/>
                          </a:solidFill>
                          <a:effectLst/>
                          <a:uLnTx/>
                          <a:uFillTx/>
                          <a:latin typeface="+mn-lt"/>
                        </a:rPr>
                        <a:t> November, 18t December 2024)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b="1" i="0" u="none" strike="noStrike" kern="1200" cap="none" spc="0" normalizeH="0" baseline="0" noProof="0" dirty="0">
                        <a:ln>
                          <a:noFill/>
                        </a:ln>
                        <a:solidFill>
                          <a:srgbClr val="7030A0"/>
                        </a:solidFill>
                        <a:effectLst/>
                        <a:uLnTx/>
                        <a:uFillTx/>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noProof="0" dirty="0">
                          <a:solidFill>
                            <a:srgbClr val="7030A0"/>
                          </a:solidFill>
                          <a:latin typeface="+mn-lt"/>
                        </a:rPr>
                        <a:t>10:00 -11.30 </a:t>
                      </a:r>
                      <a:r>
                        <a:rPr lang="en-GB" sz="800" b="1" dirty="0">
                          <a:solidFill>
                            <a:srgbClr val="7030A0"/>
                          </a:solidFill>
                        </a:rPr>
                        <a:t>Autumn </a:t>
                      </a:r>
                      <a:r>
                        <a:rPr lang="en-GB" sz="800" b="1" i="0" u="none" strike="noStrike" noProof="0" dirty="0">
                          <a:solidFill>
                            <a:srgbClr val="7030A0"/>
                          </a:solidFill>
                          <a:latin typeface="+mn-lt"/>
                        </a:rPr>
                        <a:t>Event  </a:t>
                      </a:r>
                      <a:r>
                        <a:rPr lang="en-GB" sz="800" b="0" i="0" u="none" strike="noStrike" noProof="0" dirty="0">
                          <a:solidFill>
                            <a:srgbClr val="7030A0"/>
                          </a:solidFill>
                          <a:latin typeface="+mn-lt"/>
                        </a:rPr>
                        <a:t>@South Family Hub . </a:t>
                      </a:r>
                      <a:r>
                        <a:rPr lang="en-US" sz="800" b="0" kern="1200" dirty="0">
                          <a:solidFill>
                            <a:srgbClr val="7030A0"/>
                          </a:solidFill>
                          <a:effectLst/>
                          <a:latin typeface="+mn-lt"/>
                          <a:ea typeface="+mn-ea"/>
                          <a:cs typeface="+mn-cs"/>
                        </a:rPr>
                        <a:t>Booking welcome by calling the </a:t>
                      </a:r>
                      <a:r>
                        <a:rPr lang="en-US" sz="800" kern="1200" dirty="0">
                          <a:solidFill>
                            <a:srgbClr val="7030A0"/>
                          </a:solidFill>
                          <a:effectLst/>
                          <a:latin typeface="+mn-lt"/>
                          <a:ea typeface="+mn-ea"/>
                          <a:cs typeface="+mn-cs"/>
                        </a:rPr>
                        <a:t>Family Hub on </a:t>
                      </a:r>
                      <a:r>
                        <a:rPr lang="en-GB" sz="800" b="0" i="0" kern="1200" dirty="0">
                          <a:solidFill>
                            <a:srgbClr val="7030A0"/>
                          </a:solidFill>
                          <a:effectLst/>
                          <a:latin typeface="+mn-lt"/>
                          <a:ea typeface="+mn-ea"/>
                          <a:cs typeface="+mn-cs"/>
                        </a:rPr>
                        <a:t>01922 654545 </a:t>
                      </a:r>
                      <a:r>
                        <a:rPr lang="en-US" sz="800" kern="1200" dirty="0">
                          <a:solidFill>
                            <a:srgbClr val="7030A0"/>
                          </a:solidFill>
                          <a:effectLst/>
                          <a:latin typeface="+mn-lt"/>
                          <a:ea typeface="+mn-ea"/>
                          <a:cs typeface="+mn-cs"/>
                        </a:rPr>
                        <a:t>or simply join us on the day. (</a:t>
                      </a:r>
                      <a:r>
                        <a:rPr lang="en-GB" sz="800" b="1" i="0" u="none" strike="noStrike" noProof="0" dirty="0">
                          <a:solidFill>
                            <a:srgbClr val="7030A0"/>
                          </a:solidFill>
                          <a:latin typeface="+mn-lt"/>
                        </a:rPr>
                        <a:t>Wednesday 30</a:t>
                      </a:r>
                      <a:r>
                        <a:rPr lang="en-GB" sz="800" b="1" i="0" u="none" strike="noStrike" baseline="30000" noProof="0" dirty="0">
                          <a:solidFill>
                            <a:srgbClr val="7030A0"/>
                          </a:solidFill>
                          <a:latin typeface="+mn-lt"/>
                        </a:rPr>
                        <a:t>th</a:t>
                      </a:r>
                      <a:r>
                        <a:rPr lang="en-GB" sz="800" b="1" i="0" u="none" strike="noStrike" noProof="0" dirty="0">
                          <a:solidFill>
                            <a:srgbClr val="7030A0"/>
                          </a:solidFill>
                          <a:latin typeface="+mn-lt"/>
                        </a:rPr>
                        <a:t> October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b="1" i="0" u="none" strike="noStrike" noProof="0" dirty="0">
                        <a:solidFill>
                          <a:srgbClr val="7030A0"/>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noProof="0" dirty="0">
                          <a:solidFill>
                            <a:srgbClr val="7030A0"/>
                          </a:solidFill>
                          <a:latin typeface="+mn-lt"/>
                        </a:rPr>
                        <a:t>3:30- 17:00 Christmas Event </a:t>
                      </a:r>
                      <a:r>
                        <a:rPr lang="en-GB" sz="800" b="0" i="0" u="none" strike="noStrike" noProof="0" dirty="0">
                          <a:solidFill>
                            <a:srgbClr val="7030A0"/>
                          </a:solidFill>
                          <a:latin typeface="+mn-lt"/>
                        </a:rPr>
                        <a:t>@ South &amp; Central </a:t>
                      </a:r>
                      <a:r>
                        <a:rPr lang="en-GB" sz="800" kern="1200" dirty="0">
                          <a:solidFill>
                            <a:srgbClr val="7030A0"/>
                          </a:solidFill>
                          <a:effectLst/>
                          <a:latin typeface="+mn-lt"/>
                          <a:ea typeface="+mn-ea"/>
                          <a:cs typeface="+mn-cs"/>
                        </a:rPr>
                        <a:t>Join us to celebrate Christmas. </a:t>
                      </a:r>
                      <a:r>
                        <a:rPr lang="en-US" sz="800" kern="1200" dirty="0">
                          <a:solidFill>
                            <a:srgbClr val="7030A0"/>
                          </a:solidFill>
                          <a:effectLst/>
                          <a:latin typeface="+mn-lt"/>
                          <a:ea typeface="+mn-ea"/>
                          <a:cs typeface="+mn-cs"/>
                        </a:rPr>
                        <a:t>Booking welcome by calling the Family Hub on </a:t>
                      </a:r>
                      <a:r>
                        <a:rPr lang="en-GB" sz="800" b="0" i="0" kern="1200" dirty="0">
                          <a:solidFill>
                            <a:srgbClr val="7030A0"/>
                          </a:solidFill>
                          <a:effectLst/>
                          <a:latin typeface="+mn-lt"/>
                          <a:ea typeface="+mn-ea"/>
                          <a:cs typeface="+mn-cs"/>
                        </a:rPr>
                        <a:t>01922654545 </a:t>
                      </a:r>
                      <a:r>
                        <a:rPr lang="en-US" sz="800" kern="1200" dirty="0">
                          <a:solidFill>
                            <a:srgbClr val="7030A0"/>
                          </a:solidFill>
                          <a:effectLst/>
                          <a:latin typeface="+mn-lt"/>
                          <a:ea typeface="+mn-ea"/>
                          <a:cs typeface="+mn-cs"/>
                        </a:rPr>
                        <a:t>or simply join us on the day. </a:t>
                      </a:r>
                      <a:r>
                        <a:rPr lang="en-US" sz="800" b="1" kern="1200" dirty="0">
                          <a:solidFill>
                            <a:srgbClr val="7030A0"/>
                          </a:solidFill>
                          <a:effectLst/>
                          <a:latin typeface="+mn-lt"/>
                          <a:ea typeface="+mn-ea"/>
                          <a:cs typeface="+mn-cs"/>
                        </a:rPr>
                        <a:t>(Wednesday 11</a:t>
                      </a:r>
                      <a:r>
                        <a:rPr lang="en-US" sz="800" b="1" kern="1200" baseline="30000" dirty="0">
                          <a:solidFill>
                            <a:srgbClr val="7030A0"/>
                          </a:solidFill>
                          <a:effectLst/>
                          <a:latin typeface="+mn-lt"/>
                          <a:ea typeface="+mn-ea"/>
                          <a:cs typeface="+mn-cs"/>
                        </a:rPr>
                        <a:t>th</a:t>
                      </a:r>
                      <a:r>
                        <a:rPr lang="en-US" sz="800" b="1" kern="1200" dirty="0">
                          <a:solidFill>
                            <a:srgbClr val="7030A0"/>
                          </a:solidFill>
                          <a:effectLst/>
                          <a:latin typeface="+mn-lt"/>
                          <a:ea typeface="+mn-ea"/>
                          <a:cs typeface="+mn-cs"/>
                        </a:rPr>
                        <a:t> December </a:t>
                      </a:r>
                      <a:endParaRPr lang="en-GB" sz="800" b="0" i="0" u="none" strike="noStrike" noProof="0" dirty="0">
                        <a:solidFill>
                          <a:srgbClr val="7030A0"/>
                        </a:solidFill>
                        <a:latin typeface="+mn-lt"/>
                      </a:endParaRPr>
                    </a:p>
                  </a:txBody>
                  <a:tcPr>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noProof="0" dirty="0">
                          <a:solidFill>
                            <a:schemeClr val="tx1"/>
                          </a:solidFill>
                          <a:latin typeface="+mn-lt"/>
                        </a:rPr>
                        <a:t>12:00 – 1.30 Toddler Splash</a:t>
                      </a:r>
                      <a:r>
                        <a:rPr lang="en-GB" sz="800" b="0" i="0" u="none" strike="noStrike" noProof="0" dirty="0">
                          <a:solidFill>
                            <a:schemeClr val="tx1"/>
                          </a:solidFill>
                          <a:latin typeface="+mn-lt"/>
                        </a:rPr>
                        <a:t> @ Walsall Gala Baths, Tower St, Walsall WS1 1DH - £5.50 per adult and child, Call 01922653150 to book your place</a:t>
                      </a:r>
                      <a:endParaRPr lang="en-GB" sz="800" dirty="0">
                        <a:solidFill>
                          <a:schemeClr val="tx1"/>
                        </a:solidFill>
                        <a:latin typeface="+mn-lt"/>
                      </a:endParaRPr>
                    </a:p>
                    <a:p>
                      <a:pPr lvl="0">
                        <a:buNone/>
                      </a:pPr>
                      <a:endParaRPr lang="en-GB" sz="800" b="1" dirty="0">
                        <a:solidFill>
                          <a:schemeClr val="tx1"/>
                        </a:solidFill>
                        <a:latin typeface="+mn-lt"/>
                      </a:endParaRPr>
                    </a:p>
                    <a:p>
                      <a:pPr lvl="0">
                        <a:buNone/>
                      </a:pPr>
                      <a:r>
                        <a:rPr lang="en-GB" sz="800" b="1" dirty="0">
                          <a:solidFill>
                            <a:schemeClr val="tx1"/>
                          </a:solidFill>
                          <a:latin typeface="+mn-lt"/>
                        </a:rPr>
                        <a:t>9.30 – 11 Stay and Play 0-5yrs </a:t>
                      </a:r>
                      <a:r>
                        <a:rPr lang="en-GB" sz="800" dirty="0">
                          <a:solidFill>
                            <a:schemeClr val="tx1"/>
                          </a:solidFill>
                          <a:latin typeface="+mn-lt"/>
                        </a:rPr>
                        <a:t>@ St Matthew's Church Centre, St Matthew's Close, Walsall WS1 3DG -  £2 per child – No booking required</a:t>
                      </a:r>
                    </a:p>
                    <a:p>
                      <a:pPr lvl="0">
                        <a:buNone/>
                      </a:pPr>
                      <a:endParaRPr lang="en-GB" sz="800" dirty="0">
                        <a:solidFill>
                          <a:schemeClr val="tx1"/>
                        </a:solidFill>
                        <a:latin typeface="+mn-lt"/>
                      </a:endParaRPr>
                    </a:p>
                    <a:p>
                      <a:pPr lvl="0">
                        <a:buNone/>
                      </a:pPr>
                      <a:r>
                        <a:rPr lang="en-GB" sz="800" b="1" i="0" u="none" strike="noStrike" noProof="0" dirty="0">
                          <a:solidFill>
                            <a:srgbClr val="000000"/>
                          </a:solidFill>
                          <a:latin typeface="Calibri"/>
                        </a:rPr>
                        <a:t>09:45 –11:45 Stay and play,</a:t>
                      </a:r>
                      <a:r>
                        <a:rPr lang="en-GB" sz="800" b="0" i="0" u="none" strike="noStrike" noProof="0" dirty="0">
                          <a:solidFill>
                            <a:srgbClr val="000000"/>
                          </a:solidFill>
                          <a:latin typeface="Calibri"/>
                        </a:rPr>
                        <a:t> Starlight Multi Care and Sensory WS2 9JZ- £4 per child, plus £2 for every extra child. Can pay cash or card on entrance or book and pay online via </a:t>
                      </a:r>
                      <a:r>
                        <a:rPr lang="en-GB" sz="800" b="0" i="0" u="none" strike="noStrike" noProof="0" dirty="0">
                          <a:solidFill>
                            <a:srgbClr val="000000"/>
                          </a:solidFill>
                          <a:latin typeface="Calibri"/>
                          <a:hlinkClick r:id="rId2"/>
                        </a:rPr>
                        <a:t>www.starlightmulticare.co.uk/book-here/</a:t>
                      </a:r>
                      <a:endParaRPr lang="en-GB" sz="800" dirty="0"/>
                    </a:p>
                    <a:p>
                      <a:pPr lvl="0">
                        <a:buNone/>
                      </a:pPr>
                      <a:endParaRPr lang="en-GB" sz="800" b="0" i="0" u="none" strike="noStrike" noProof="0" dirty="0">
                        <a:solidFill>
                          <a:srgbClr val="000000"/>
                        </a:solidFill>
                        <a:latin typeface="Calibri"/>
                      </a:endParaRPr>
                    </a:p>
                    <a:p>
                      <a:pPr lvl="0">
                        <a:buNone/>
                      </a:pPr>
                      <a:r>
                        <a:rPr lang="en-GB" sz="800" b="1" dirty="0">
                          <a:solidFill>
                            <a:schemeClr val="tx1"/>
                          </a:solidFill>
                          <a:latin typeface="+mn-lt"/>
                        </a:rPr>
                        <a:t>12.30-2:00 Sensory play for babies 0-12mnths </a:t>
                      </a:r>
                      <a:r>
                        <a:rPr lang="en-GB" sz="800" dirty="0">
                          <a:solidFill>
                            <a:schemeClr val="tx1"/>
                          </a:solidFill>
                          <a:latin typeface="+mn-lt"/>
                        </a:rPr>
                        <a:t>@ St Matthew's Church Centre, St Matthew's Close, Walsall WS1 3DG - £2 per session - Contact Priscilla on 07984 626637 to book your place</a:t>
                      </a:r>
                    </a:p>
                    <a:p>
                      <a:pPr lvl="0">
                        <a:buNone/>
                      </a:pPr>
                      <a:endParaRPr lang="en-GB" sz="800" dirty="0">
                        <a:solidFill>
                          <a:schemeClr val="tx1"/>
                        </a:solidFill>
                        <a:latin typeface="+mn-lt"/>
                      </a:endParaRPr>
                    </a:p>
                    <a:p>
                      <a:pPr lvl="0">
                        <a:buNone/>
                      </a:pPr>
                      <a:r>
                        <a:rPr lang="en-GB" sz="800" b="1" dirty="0">
                          <a:solidFill>
                            <a:schemeClr val="tx1"/>
                          </a:solidFill>
                          <a:latin typeface="+mn-lt"/>
                        </a:rPr>
                        <a:t>10.30 – 12:00 Caldmore Tots 0-5 </a:t>
                      </a:r>
                      <a:r>
                        <a:rPr lang="en-GB" sz="800" b="1" dirty="0" err="1">
                          <a:solidFill>
                            <a:schemeClr val="tx1"/>
                          </a:solidFill>
                          <a:latin typeface="+mn-lt"/>
                        </a:rPr>
                        <a:t>yrs</a:t>
                      </a:r>
                      <a:r>
                        <a:rPr lang="en-GB" sz="800" b="1" dirty="0">
                          <a:solidFill>
                            <a:schemeClr val="tx1"/>
                          </a:solidFill>
                          <a:latin typeface="+mn-lt"/>
                        </a:rPr>
                        <a:t> </a:t>
                      </a:r>
                      <a:r>
                        <a:rPr lang="en-GB" sz="800" dirty="0">
                          <a:solidFill>
                            <a:schemeClr val="tx1"/>
                          </a:solidFill>
                          <a:latin typeface="+mn-lt"/>
                        </a:rPr>
                        <a:t>@ Caldmore Community Garden, 12 Carless Street, Walsall, WS1 3RH – No booking required</a:t>
                      </a:r>
                    </a:p>
                    <a:p>
                      <a:pPr lvl="0">
                        <a:buNone/>
                      </a:pPr>
                      <a:endParaRPr lang="en-GB" sz="80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kern="1200" cap="none" spc="0" normalizeH="0" baseline="0" noProof="0" dirty="0">
                          <a:ln>
                            <a:noFill/>
                          </a:ln>
                          <a:solidFill>
                            <a:srgbClr val="7030A0"/>
                          </a:solidFill>
                          <a:effectLst/>
                          <a:uLnTx/>
                          <a:uFillTx/>
                          <a:latin typeface="+mn-lt"/>
                        </a:rPr>
                        <a:t>12.00-2.00pm Dad's peer support group </a:t>
                      </a:r>
                      <a:r>
                        <a:rPr lang="en-GB" sz="800" b="0" i="0" u="none" strike="noStrike" kern="1200" cap="none" spc="0" normalizeH="0" baseline="0" noProof="0" dirty="0">
                          <a:ln>
                            <a:noFill/>
                          </a:ln>
                          <a:solidFill>
                            <a:srgbClr val="7030A0"/>
                          </a:solidFill>
                          <a:effectLst/>
                          <a:uLnTx/>
                          <a:uFillTx/>
                          <a:latin typeface="+mn-lt"/>
                        </a:rPr>
                        <a:t>@ South &amp; Central Family Hub. </a:t>
                      </a:r>
                      <a:r>
                        <a:rPr lang="en-GB" sz="800" b="0" i="0" u="none" strike="noStrike" noProof="0" dirty="0">
                          <a:solidFill>
                            <a:srgbClr val="7030A0"/>
                          </a:solidFill>
                          <a:latin typeface="+mn-lt"/>
                        </a:rPr>
                        <a:t>No booking required, just turn up. </a:t>
                      </a:r>
                      <a:r>
                        <a:rPr lang="en-GB" sz="800" b="1" i="0" u="none" strike="noStrike" noProof="0" dirty="0">
                          <a:solidFill>
                            <a:srgbClr val="7030A0"/>
                          </a:solidFill>
                          <a:latin typeface="+mn-lt"/>
                        </a:rPr>
                        <a:t>(</a:t>
                      </a:r>
                      <a:r>
                        <a:rPr lang="en-GB" sz="800" b="1" i="0" u="none" strike="noStrike" kern="1200" cap="none" spc="0" normalizeH="0" baseline="0" noProof="0" dirty="0">
                          <a:ln>
                            <a:noFill/>
                          </a:ln>
                          <a:solidFill>
                            <a:srgbClr val="7030A0"/>
                          </a:solidFill>
                          <a:effectLst/>
                          <a:uLnTx/>
                          <a:uFillTx/>
                          <a:latin typeface="+mn-lt"/>
                        </a:rPr>
                        <a:t>5</a:t>
                      </a:r>
                      <a:r>
                        <a:rPr lang="en-GB" sz="800" b="1" i="0" u="none" strike="noStrike" kern="1200" cap="none" spc="0" normalizeH="0" baseline="30000" noProof="0" dirty="0">
                          <a:ln>
                            <a:noFill/>
                          </a:ln>
                          <a:solidFill>
                            <a:srgbClr val="7030A0"/>
                          </a:solidFill>
                          <a:effectLst/>
                          <a:uLnTx/>
                          <a:uFillTx/>
                          <a:latin typeface="+mn-lt"/>
                        </a:rPr>
                        <a:t>th</a:t>
                      </a:r>
                      <a:r>
                        <a:rPr lang="en-GB" sz="800" b="1" i="0" u="none" strike="noStrike" kern="1200" cap="none" spc="0" normalizeH="0" baseline="0" noProof="0" dirty="0">
                          <a:ln>
                            <a:noFill/>
                          </a:ln>
                          <a:solidFill>
                            <a:srgbClr val="7030A0"/>
                          </a:solidFill>
                          <a:effectLst/>
                          <a:uLnTx/>
                          <a:uFillTx/>
                          <a:latin typeface="+mn-lt"/>
                        </a:rPr>
                        <a:t> and 12</a:t>
                      </a:r>
                      <a:r>
                        <a:rPr lang="en-GB" sz="800" b="1" i="0" u="none" strike="noStrike" kern="1200" cap="none" spc="0" normalizeH="0" baseline="30000" noProof="0" dirty="0">
                          <a:ln>
                            <a:noFill/>
                          </a:ln>
                          <a:solidFill>
                            <a:srgbClr val="7030A0"/>
                          </a:solidFill>
                          <a:effectLst/>
                          <a:uLnTx/>
                          <a:uFillTx/>
                          <a:latin typeface="+mn-lt"/>
                        </a:rPr>
                        <a:t>th</a:t>
                      </a:r>
                      <a:r>
                        <a:rPr lang="en-GB" sz="800" b="1" i="0" u="none" strike="noStrike" kern="1200" cap="none" spc="0" normalizeH="0" baseline="0" noProof="0" dirty="0">
                          <a:ln>
                            <a:noFill/>
                          </a:ln>
                          <a:solidFill>
                            <a:srgbClr val="7030A0"/>
                          </a:solidFill>
                          <a:effectLst/>
                          <a:uLnTx/>
                          <a:uFillTx/>
                          <a:latin typeface="+mn-lt"/>
                        </a:rPr>
                        <a:t> December)</a:t>
                      </a:r>
                      <a:endParaRPr lang="en-GB" sz="800" b="0" i="0" u="none" strike="noStrike" noProof="0" dirty="0">
                        <a:solidFill>
                          <a:srgbClr val="7030A0"/>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b="0" i="0" u="none" strike="noStrike" kern="1200" cap="none" spc="0" normalizeH="0" baseline="0" noProof="0" dirty="0">
                        <a:ln>
                          <a:noFill/>
                        </a:ln>
                        <a:solidFill>
                          <a:srgbClr val="7030A0"/>
                        </a:solidFill>
                        <a:effectLst/>
                        <a:uLnTx/>
                        <a:uFillTx/>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baseline="0" noProof="0" dirty="0">
                          <a:solidFill>
                            <a:srgbClr val="7030A0"/>
                          </a:solidFill>
                          <a:latin typeface="+mn-lt"/>
                        </a:rPr>
                        <a:t>9.30-11.30am 0-2 yrs parent and toddler wellbeing sessions </a:t>
                      </a:r>
                      <a:r>
                        <a:rPr lang="en-GB" sz="800" b="0" i="0" u="none" strike="noStrike" baseline="0" noProof="0" dirty="0">
                          <a:solidFill>
                            <a:srgbClr val="7030A0"/>
                          </a:solidFill>
                          <a:latin typeface="+mn-lt"/>
                        </a:rPr>
                        <a:t>@ West Family hub. No booking required (3</a:t>
                      </a:r>
                      <a:r>
                        <a:rPr lang="en-GB" sz="800" b="0" i="0" u="none" strike="noStrike" baseline="30000" noProof="0" dirty="0">
                          <a:solidFill>
                            <a:srgbClr val="7030A0"/>
                          </a:solidFill>
                          <a:latin typeface="+mn-lt"/>
                        </a:rPr>
                        <a:t>rd</a:t>
                      </a:r>
                      <a:r>
                        <a:rPr lang="en-GB" sz="800" b="0" i="0" u="none" strike="noStrike" baseline="0" noProof="0" dirty="0">
                          <a:solidFill>
                            <a:srgbClr val="7030A0"/>
                          </a:solidFill>
                          <a:latin typeface="+mn-lt"/>
                        </a:rPr>
                        <a:t> – 17</a:t>
                      </a:r>
                      <a:r>
                        <a:rPr lang="en-GB" sz="800" b="0" i="0" u="none" strike="noStrike" baseline="30000" noProof="0" dirty="0">
                          <a:solidFill>
                            <a:srgbClr val="7030A0"/>
                          </a:solidFill>
                          <a:latin typeface="+mn-lt"/>
                        </a:rPr>
                        <a:t>th</a:t>
                      </a:r>
                      <a:r>
                        <a:rPr lang="en-GB" sz="800" b="0" i="0" u="none" strike="noStrike" baseline="0" noProof="0" dirty="0">
                          <a:solidFill>
                            <a:srgbClr val="7030A0"/>
                          </a:solidFill>
                          <a:latin typeface="+mn-lt"/>
                        </a:rPr>
                        <a:t> October) (21</a:t>
                      </a:r>
                      <a:r>
                        <a:rPr lang="en-GB" sz="800" b="0" i="0" u="none" strike="noStrike" baseline="30000" noProof="0" dirty="0">
                          <a:solidFill>
                            <a:srgbClr val="7030A0"/>
                          </a:solidFill>
                          <a:latin typeface="+mn-lt"/>
                        </a:rPr>
                        <a:t>st</a:t>
                      </a:r>
                      <a:r>
                        <a:rPr lang="en-GB" sz="800" b="0" i="0" u="none" strike="noStrike" baseline="0" noProof="0" dirty="0">
                          <a:solidFill>
                            <a:srgbClr val="7030A0"/>
                          </a:solidFill>
                          <a:latin typeface="+mn-lt"/>
                        </a:rPr>
                        <a:t> October Fathers/Males)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b="0" i="0" u="none" strike="noStrike" kern="1200" cap="none" spc="0" normalizeH="0" baseline="0" noProof="0" dirty="0">
                        <a:ln>
                          <a:noFill/>
                        </a:ln>
                        <a:solidFill>
                          <a:srgbClr val="7030A0"/>
                        </a:solidFill>
                        <a:effectLst/>
                        <a:uLnTx/>
                        <a:uFillTx/>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kern="1200" cap="none" spc="0" normalizeH="0" baseline="0" noProof="0" dirty="0">
                          <a:ln>
                            <a:noFill/>
                          </a:ln>
                          <a:solidFill>
                            <a:srgbClr val="7030A0"/>
                          </a:solidFill>
                          <a:effectLst/>
                          <a:uLnTx/>
                          <a:uFillTx/>
                          <a:latin typeface="+mn-lt"/>
                        </a:rPr>
                        <a:t>9.30-11.30am Let’s talk relationships </a:t>
                      </a:r>
                      <a:r>
                        <a:rPr lang="en-GB" sz="800" b="0" i="0" u="none" strike="noStrike" kern="1200" cap="none" spc="0" normalizeH="0" baseline="0" noProof="0" dirty="0">
                          <a:ln>
                            <a:noFill/>
                          </a:ln>
                          <a:solidFill>
                            <a:srgbClr val="7030A0"/>
                          </a:solidFill>
                          <a:effectLst/>
                          <a:uLnTx/>
                          <a:uFillTx/>
                          <a:latin typeface="+mn-lt"/>
                        </a:rPr>
                        <a:t>@ South and Central Hub. </a:t>
                      </a:r>
                      <a:r>
                        <a:rPr lang="en-GB" sz="800" b="0" i="0" u="none" strike="noStrike" noProof="0" dirty="0">
                          <a:solidFill>
                            <a:srgbClr val="7030A0"/>
                          </a:solidFill>
                          <a:latin typeface="+mn-lt"/>
                        </a:rPr>
                        <a:t>. Please email </a:t>
                      </a:r>
                      <a:r>
                        <a:rPr lang="en-GB" sz="800" dirty="0">
                          <a:hlinkClick r:id="rId4"/>
                        </a:rPr>
                        <a:t>EarlyHelpParentingTeam@walsall.gov.uk</a:t>
                      </a:r>
                      <a:r>
                        <a:rPr lang="en-GB" sz="800" dirty="0"/>
                        <a:t> </a:t>
                      </a:r>
                      <a:r>
                        <a:rPr lang="en-GB" sz="800" b="0" i="0" u="none" strike="noStrike" noProof="0" dirty="0">
                          <a:solidFill>
                            <a:srgbClr val="7030A0"/>
                          </a:solidFill>
                          <a:latin typeface="+mn-lt"/>
                        </a:rPr>
                        <a:t>to book your place </a:t>
                      </a:r>
                      <a:r>
                        <a:rPr lang="en-GB" sz="800" b="1" i="0" u="none" strike="noStrike" noProof="0" dirty="0">
                          <a:solidFill>
                            <a:srgbClr val="7030A0"/>
                          </a:solidFill>
                          <a:latin typeface="+mn-lt"/>
                        </a:rPr>
                        <a:t>(</a:t>
                      </a:r>
                      <a:r>
                        <a:rPr lang="en-GB" sz="800" b="1" i="0" u="none" strike="noStrike" kern="1200" cap="none" spc="0" normalizeH="0" baseline="0" noProof="0" dirty="0">
                          <a:ln>
                            <a:noFill/>
                          </a:ln>
                          <a:solidFill>
                            <a:srgbClr val="7030A0"/>
                          </a:solidFill>
                          <a:effectLst/>
                          <a:uLnTx/>
                          <a:uFillTx/>
                          <a:latin typeface="+mn-lt"/>
                        </a:rPr>
                        <a:t>17</a:t>
                      </a:r>
                      <a:r>
                        <a:rPr lang="en-GB" sz="800" b="1" i="0" u="none" strike="noStrike" kern="1200" cap="none" spc="0" normalizeH="0" baseline="30000" noProof="0" dirty="0">
                          <a:ln>
                            <a:noFill/>
                          </a:ln>
                          <a:solidFill>
                            <a:srgbClr val="7030A0"/>
                          </a:solidFill>
                          <a:effectLst/>
                          <a:uLnTx/>
                          <a:uFillTx/>
                          <a:latin typeface="+mn-lt"/>
                        </a:rPr>
                        <a:t>th</a:t>
                      </a:r>
                      <a:r>
                        <a:rPr lang="en-GB" sz="800" b="1" i="0" u="none" strike="noStrike" kern="1200" cap="none" spc="0" normalizeH="0" baseline="0" noProof="0" dirty="0">
                          <a:ln>
                            <a:noFill/>
                          </a:ln>
                          <a:solidFill>
                            <a:srgbClr val="7030A0"/>
                          </a:solidFill>
                          <a:effectLst/>
                          <a:uLnTx/>
                          <a:uFillTx/>
                          <a:latin typeface="+mn-lt"/>
                        </a:rPr>
                        <a:t> October)</a:t>
                      </a:r>
                      <a:endParaRPr lang="en-GB" sz="800" b="0" i="0" u="none" strike="noStrike" noProof="0" dirty="0">
                        <a:solidFill>
                          <a:srgbClr val="7030A0"/>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b="0" i="0" u="none" strike="noStrike" noProof="0" dirty="0">
                        <a:solidFill>
                          <a:srgbClr val="7030A0"/>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noProof="0" dirty="0">
                          <a:solidFill>
                            <a:srgbClr val="7030A0"/>
                          </a:solidFill>
                          <a:latin typeface="+mn-lt"/>
                        </a:rPr>
                        <a:t>12:30-2:00pm Parenting my way </a:t>
                      </a:r>
                      <a:r>
                        <a:rPr lang="en-GB" sz="800" b="0" i="0" u="none" strike="noStrike" noProof="0" dirty="0">
                          <a:solidFill>
                            <a:srgbClr val="7030A0"/>
                          </a:solidFill>
                          <a:latin typeface="+mn-lt"/>
                        </a:rPr>
                        <a:t>@ Central and South Family Hub. Please email </a:t>
                      </a:r>
                      <a:r>
                        <a:rPr lang="en-GB" sz="800" dirty="0">
                          <a:hlinkClick r:id="rId4"/>
                        </a:rPr>
                        <a:t>EarlyHelpParentingTeam@walsall.gov.uk</a:t>
                      </a:r>
                      <a:r>
                        <a:rPr lang="en-GB" sz="800" dirty="0"/>
                        <a:t> </a:t>
                      </a:r>
                      <a:r>
                        <a:rPr lang="en-GB" sz="800" b="0" i="0" u="none" strike="noStrike" noProof="0" dirty="0">
                          <a:solidFill>
                            <a:srgbClr val="7030A0"/>
                          </a:solidFill>
                          <a:latin typeface="+mn-lt"/>
                        </a:rPr>
                        <a:t>to book your place. (</a:t>
                      </a:r>
                      <a:r>
                        <a:rPr lang="en-GB" sz="800" b="1" i="0" u="none" strike="noStrike" noProof="0" dirty="0">
                          <a:solidFill>
                            <a:srgbClr val="7030A0"/>
                          </a:solidFill>
                          <a:latin typeface="+mn-lt"/>
                        </a:rPr>
                        <a:t>17</a:t>
                      </a:r>
                      <a:r>
                        <a:rPr lang="en-GB" sz="800" b="1" i="0" u="none" strike="noStrike" baseline="30000" noProof="0" dirty="0">
                          <a:solidFill>
                            <a:srgbClr val="7030A0"/>
                          </a:solidFill>
                          <a:latin typeface="+mn-lt"/>
                        </a:rPr>
                        <a:t>th</a:t>
                      </a:r>
                      <a:r>
                        <a:rPr lang="en-GB" sz="800" b="1" i="0" u="none" strike="noStrike" noProof="0" dirty="0">
                          <a:solidFill>
                            <a:srgbClr val="7030A0"/>
                          </a:solidFill>
                          <a:latin typeface="+mn-lt"/>
                        </a:rPr>
                        <a:t> &amp; 21</a:t>
                      </a:r>
                      <a:r>
                        <a:rPr lang="en-GB" sz="800" b="1" i="0" u="none" strike="noStrike" baseline="30000" noProof="0" dirty="0">
                          <a:solidFill>
                            <a:srgbClr val="7030A0"/>
                          </a:solidFill>
                          <a:latin typeface="+mn-lt"/>
                        </a:rPr>
                        <a:t>st</a:t>
                      </a:r>
                      <a:r>
                        <a:rPr lang="en-GB" sz="800" b="1" i="0" u="none" strike="noStrike" noProof="0" dirty="0">
                          <a:solidFill>
                            <a:srgbClr val="7030A0"/>
                          </a:solidFill>
                          <a:latin typeface="+mn-lt"/>
                        </a:rPr>
                        <a:t> November)</a:t>
                      </a:r>
                      <a:endParaRPr lang="en-GB" sz="800" b="0" i="0" u="none" strike="noStrike" kern="1200" cap="none" spc="0" normalizeH="0" baseline="0" noProof="0" dirty="0">
                        <a:ln>
                          <a:noFill/>
                        </a:ln>
                        <a:solidFill>
                          <a:srgbClr val="7030A0"/>
                        </a:solidFill>
                        <a:effectLst/>
                        <a:uLnTx/>
                        <a:uFillTx/>
                        <a:latin typeface="+mn-lt"/>
                      </a:endParaRPr>
                    </a:p>
                    <a:p>
                      <a:pPr lvl="0">
                        <a:buNone/>
                      </a:pPr>
                      <a:endParaRPr lang="en-GB" sz="800" dirty="0">
                        <a:solidFill>
                          <a:schemeClr val="tx1"/>
                        </a:solidFill>
                        <a:latin typeface="+mn-lt"/>
                      </a:endParaRPr>
                    </a:p>
                  </a:txBody>
                  <a:tcPr>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noProof="0" dirty="0">
                          <a:solidFill>
                            <a:schemeClr val="tx1"/>
                          </a:solidFill>
                          <a:latin typeface="+mn-lt"/>
                        </a:rPr>
                        <a:t>2.30 – 3.30pm Toddler Splash</a:t>
                      </a:r>
                      <a:r>
                        <a:rPr lang="en-GB" sz="800" b="0" i="0" u="none" strike="noStrike" noProof="0" dirty="0">
                          <a:solidFill>
                            <a:schemeClr val="tx1"/>
                          </a:solidFill>
                          <a:latin typeface="+mn-lt"/>
                        </a:rPr>
                        <a:t> @ Walsall Gala Baths, Tower St, Walsall WS1 1DH - £5.50 per adult and child, Call 01922653150 to book your place</a:t>
                      </a:r>
                      <a:endParaRPr lang="en-GB" sz="800" dirty="0">
                        <a:solidFill>
                          <a:schemeClr val="tx1"/>
                        </a:solidFill>
                        <a:latin typeface="+mn-lt"/>
                      </a:endParaRPr>
                    </a:p>
                    <a:p>
                      <a:pPr lvl="0">
                        <a:buNone/>
                      </a:pPr>
                      <a:endParaRPr lang="en-GB" sz="800" b="1" dirty="0">
                        <a:solidFill>
                          <a:schemeClr val="tx1"/>
                        </a:solidFill>
                        <a:latin typeface="+mn-lt"/>
                      </a:endParaRPr>
                    </a:p>
                    <a:p>
                      <a:pPr lvl="0">
                        <a:buNone/>
                      </a:pPr>
                      <a:r>
                        <a:rPr lang="en-GB" sz="800" b="1" dirty="0">
                          <a:solidFill>
                            <a:schemeClr val="tx1"/>
                          </a:solidFill>
                          <a:latin typeface="+mn-lt"/>
                        </a:rPr>
                        <a:t>1:00pm Nature Makers </a:t>
                      </a:r>
                      <a:r>
                        <a:rPr lang="en-GB" sz="800" dirty="0">
                          <a:solidFill>
                            <a:schemeClr val="tx1"/>
                          </a:solidFill>
                          <a:latin typeface="+mn-lt"/>
                        </a:rPr>
                        <a:t>@Walsall Arboretum, Broadway N, Walsall WS1 2QB. Visit </a:t>
                      </a:r>
                      <a:r>
                        <a:rPr lang="en-GB" sz="800" dirty="0">
                          <a:solidFill>
                            <a:schemeClr val="tx1"/>
                          </a:solidFill>
                          <a:latin typeface="+mn-lt"/>
                          <a:hlinkClick r:id="rId6">
                            <a:extLst>
                              <a:ext uri="{A12FA001-AC4F-418D-AE19-62706E023703}">
                                <ahyp:hlinkClr xmlns:ahyp="http://schemas.microsoft.com/office/drawing/2018/hyperlinkcolor" val="tx"/>
                              </a:ext>
                            </a:extLst>
                          </a:hlinkClick>
                        </a:rPr>
                        <a:t>https://www.nature-makers.co.uk/walsall-and-sandwell</a:t>
                      </a:r>
                      <a:r>
                        <a:rPr lang="en-GB" sz="800" dirty="0">
                          <a:solidFill>
                            <a:schemeClr val="tx1"/>
                          </a:solidFill>
                          <a:latin typeface="+mn-lt"/>
                        </a:rPr>
                        <a:t> to  book your place.</a:t>
                      </a:r>
                    </a:p>
                    <a:p>
                      <a:pPr lvl="0">
                        <a:buNone/>
                      </a:pPr>
                      <a:endParaRPr lang="en-GB" sz="800" dirty="0">
                        <a:solidFill>
                          <a:schemeClr val="tx1"/>
                        </a:solidFill>
                        <a:latin typeface="+mn-lt"/>
                      </a:endParaRPr>
                    </a:p>
                    <a:p>
                      <a:pPr lvl="0">
                        <a:buNone/>
                      </a:pPr>
                      <a:endParaRPr lang="en-GB" sz="800" dirty="0">
                        <a:solidFill>
                          <a:schemeClr val="tx1"/>
                        </a:solidFill>
                        <a:latin typeface="+mn-lt"/>
                      </a:endParaRPr>
                    </a:p>
                    <a:p>
                      <a:pPr lvl="0">
                        <a:buNone/>
                      </a:pPr>
                      <a:endParaRPr lang="en-GB" sz="800" dirty="0">
                        <a:solidFill>
                          <a:schemeClr val="tx1"/>
                        </a:solidFill>
                        <a:latin typeface="+mn-lt"/>
                      </a:endParaRPr>
                    </a:p>
                  </a:txBody>
                  <a:tcPr>
                    <a:solidFill>
                      <a:schemeClr val="accent1">
                        <a:lumMod val="20000"/>
                        <a:lumOff val="80000"/>
                      </a:schemeClr>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800" b="1" dirty="0">
                          <a:solidFill>
                            <a:schemeClr val="tx1"/>
                          </a:solidFill>
                          <a:latin typeface="+mn-lt"/>
                        </a:rPr>
                        <a:t>11:00-1:00pm - Cubs Playgroup </a:t>
                      </a:r>
                      <a:r>
                        <a:rPr lang="en-GB" sz="800" b="1" i="0" u="none" strike="noStrike" noProof="0" dirty="0">
                          <a:solidFill>
                            <a:schemeClr val="tx1"/>
                          </a:solidFill>
                        </a:rPr>
                        <a:t>for children aged 0 to 5 @</a:t>
                      </a:r>
                      <a:r>
                        <a:rPr lang="en-GB" sz="800" b="0" i="0" u="none" strike="noStrike" noProof="0" dirty="0">
                          <a:solidFill>
                            <a:schemeClr val="tx1"/>
                          </a:solidFill>
                        </a:rPr>
                        <a:t>Nashdom,</a:t>
                      </a:r>
                      <a:r>
                        <a:rPr lang="en-GB" sz="800" b="0" i="0" u="none" strike="noStrike" noProof="0" dirty="0">
                          <a:solidFill>
                            <a:schemeClr val="tx1"/>
                          </a:solidFill>
                          <a:latin typeface="Calibri"/>
                        </a:rPr>
                        <a:t>Sun Street, Walsall, WS14AL</a:t>
                      </a:r>
                      <a:endParaRPr lang="en-GB" sz="800" b="1" dirty="0">
                        <a:solidFill>
                          <a:schemeClr val="tx1"/>
                        </a:solidFill>
                        <a:latin typeface="+mn-lt"/>
                      </a:endParaRPr>
                    </a:p>
                    <a:p>
                      <a:pPr marL="0" marR="0" lvl="0" indent="0" algn="l">
                        <a:lnSpc>
                          <a:spcPct val="100000"/>
                        </a:lnSpc>
                        <a:spcBef>
                          <a:spcPts val="0"/>
                        </a:spcBef>
                        <a:spcAft>
                          <a:spcPts val="0"/>
                        </a:spcAft>
                        <a:buNone/>
                      </a:pPr>
                      <a:r>
                        <a:rPr lang="en-GB" sz="800" b="0" i="0" u="none" strike="noStrike" noProof="0" dirty="0">
                          <a:solidFill>
                            <a:schemeClr val="tx1"/>
                          </a:solidFill>
                        </a:rPr>
                        <a:t>Group every 2 weeks,  free  session . To book call 01922616444 </a:t>
                      </a:r>
                    </a:p>
                    <a:p>
                      <a:pPr marL="0" marR="0" lvl="0" indent="0" algn="l">
                        <a:lnSpc>
                          <a:spcPct val="100000"/>
                        </a:lnSpc>
                        <a:spcBef>
                          <a:spcPts val="0"/>
                        </a:spcBef>
                        <a:spcAft>
                          <a:spcPts val="0"/>
                        </a:spcAft>
                        <a:buNone/>
                      </a:pPr>
                      <a:endParaRPr lang="en-GB" sz="800" b="1" dirty="0">
                        <a:solidFill>
                          <a:schemeClr val="tx1"/>
                        </a:solidFill>
                        <a:latin typeface="+mn-lt"/>
                      </a:endParaRPr>
                    </a:p>
                    <a:p>
                      <a:pPr marL="0" marR="0" lvl="0" indent="0" algn="l" rtl="0" eaLnBrk="1" fontAlgn="auto" latinLnBrk="0" hangingPunct="1">
                        <a:lnSpc>
                          <a:spcPct val="100000"/>
                        </a:lnSpc>
                        <a:spcBef>
                          <a:spcPts val="0"/>
                        </a:spcBef>
                        <a:spcAft>
                          <a:spcPts val="0"/>
                        </a:spcAft>
                        <a:buClrTx/>
                        <a:buSzTx/>
                        <a:buFontTx/>
                        <a:buNone/>
                      </a:pPr>
                      <a:r>
                        <a:rPr lang="en-GB" sz="800" b="1" kern="1200" dirty="0">
                          <a:solidFill>
                            <a:schemeClr val="dk1"/>
                          </a:solidFill>
                          <a:effectLst/>
                          <a:latin typeface="+mn-lt"/>
                          <a:ea typeface="+mn-ea"/>
                          <a:cs typeface="+mn-cs"/>
                        </a:rPr>
                        <a:t>11:00- 1:00 Play and Stay </a:t>
                      </a:r>
                      <a:r>
                        <a:rPr lang="en-GB" sz="800" kern="1200" dirty="0">
                          <a:solidFill>
                            <a:schemeClr val="dk1"/>
                          </a:solidFill>
                          <a:effectLst/>
                          <a:latin typeface="+mn-lt"/>
                          <a:ea typeface="+mn-ea"/>
                          <a:cs typeface="+mn-cs"/>
                        </a:rPr>
                        <a:t>session for Ukrainian children @</a:t>
                      </a:r>
                      <a:r>
                        <a:rPr lang="en-GB" sz="800" b="0" i="0" u="none" strike="noStrike" noProof="0" dirty="0" err="1">
                          <a:solidFill>
                            <a:schemeClr val="tx1"/>
                          </a:solidFill>
                        </a:rPr>
                        <a:t>Nashdom,</a:t>
                      </a:r>
                      <a:r>
                        <a:rPr lang="en-GB" sz="800" b="0" i="0" u="none" strike="noStrike" noProof="0" dirty="0" err="1">
                          <a:solidFill>
                            <a:schemeClr val="tx1"/>
                          </a:solidFill>
                          <a:latin typeface="+mn-lt"/>
                        </a:rPr>
                        <a:t>Sun</a:t>
                      </a:r>
                      <a:r>
                        <a:rPr lang="en-GB" sz="800" b="0" i="0" u="none" strike="noStrike" noProof="0" dirty="0">
                          <a:solidFill>
                            <a:schemeClr val="tx1"/>
                          </a:solidFill>
                          <a:latin typeface="+mn-lt"/>
                        </a:rPr>
                        <a:t> Street, Walsall, WS14AL</a:t>
                      </a:r>
                      <a:endParaRPr lang="en-GB" sz="800" b="1" dirty="0">
                        <a:solidFill>
                          <a:schemeClr val="tx1"/>
                        </a:solidFill>
                        <a:latin typeface="+mn-lt"/>
                      </a:endParaRPr>
                    </a:p>
                    <a:p>
                      <a:pPr marL="0" marR="0" lvl="0" indent="0" algn="l">
                        <a:lnSpc>
                          <a:spcPct val="100000"/>
                        </a:lnSpc>
                        <a:spcBef>
                          <a:spcPts val="0"/>
                        </a:spcBef>
                        <a:spcAft>
                          <a:spcPts val="0"/>
                        </a:spcAft>
                        <a:buNone/>
                      </a:pPr>
                      <a:r>
                        <a:rPr lang="en-GB" sz="800" b="0" i="0" u="none" strike="noStrike" noProof="0" dirty="0">
                          <a:solidFill>
                            <a:schemeClr val="tx1"/>
                          </a:solidFill>
                        </a:rPr>
                        <a:t>Group every 2 weeks,  free  session . To book call 01922616444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mn-lt"/>
                      </a:endParaRPr>
                    </a:p>
                    <a:p>
                      <a:pPr marL="0" marR="0" lvl="0" indent="0" algn="l">
                        <a:lnSpc>
                          <a:spcPct val="100000"/>
                        </a:lnSpc>
                        <a:spcBef>
                          <a:spcPts val="0"/>
                        </a:spcBef>
                        <a:spcAft>
                          <a:spcPts val="0"/>
                        </a:spcAft>
                        <a:buClrTx/>
                        <a:buSzTx/>
                        <a:buFontTx/>
                        <a:buNone/>
                      </a:pPr>
                      <a:r>
                        <a:rPr lang="en-GB" sz="800" b="1" dirty="0">
                          <a:solidFill>
                            <a:schemeClr val="tx1"/>
                          </a:solidFill>
                          <a:latin typeface="+mn-lt"/>
                        </a:rPr>
                        <a:t>09.00 - 10.30am Performing Arts for 3-6 </a:t>
                      </a:r>
                      <a:r>
                        <a:rPr lang="en-GB" sz="800" b="1" dirty="0" err="1">
                          <a:solidFill>
                            <a:schemeClr val="tx1"/>
                          </a:solidFill>
                          <a:latin typeface="+mn-lt"/>
                        </a:rPr>
                        <a:t>Yrs</a:t>
                      </a:r>
                      <a:r>
                        <a:rPr lang="en-GB" sz="800" dirty="0">
                          <a:solidFill>
                            <a:schemeClr val="tx1"/>
                          </a:solidFill>
                          <a:latin typeface="+mn-lt"/>
                        </a:rPr>
                        <a:t> @ Breakout Performing Arts, Blue Coat Church of England Academy, Birmingham Street, WS1 2ND Visit </a:t>
                      </a:r>
                      <a:r>
                        <a:rPr lang="en-GB" sz="800" b="0" i="0" u="none" strike="noStrike" noProof="0" dirty="0">
                          <a:solidFill>
                            <a:schemeClr val="tx1"/>
                          </a:solidFill>
                          <a:latin typeface="+mn-lt"/>
                          <a:hlinkClick r:id="rId7">
                            <a:extLst>
                              <a:ext uri="{A12FA001-AC4F-418D-AE19-62706E023703}">
                                <ahyp:hlinkClr xmlns:ahyp="http://schemas.microsoft.com/office/drawing/2018/hyperlinkcolor" val="tx"/>
                              </a:ext>
                            </a:extLst>
                          </a:hlinkClick>
                        </a:rPr>
                        <a:t>https://www.breakoutschool.co.uk/</a:t>
                      </a:r>
                      <a:r>
                        <a:rPr lang="en-GB" sz="800" b="0" i="0" u="none" strike="noStrike" noProof="0" dirty="0">
                          <a:solidFill>
                            <a:schemeClr val="tx1"/>
                          </a:solidFill>
                          <a:latin typeface="+mn-lt"/>
                        </a:rPr>
                        <a:t> to book your place </a:t>
                      </a:r>
                      <a:endParaRPr lang="en-GB" sz="800" dirty="0"/>
                    </a:p>
                    <a:p>
                      <a:pPr marL="0" marR="0" lvl="0" indent="0" algn="l">
                        <a:lnSpc>
                          <a:spcPct val="100000"/>
                        </a:lnSpc>
                        <a:spcBef>
                          <a:spcPts val="0"/>
                        </a:spcBef>
                        <a:spcAft>
                          <a:spcPts val="0"/>
                        </a:spcAft>
                        <a:buClrTx/>
                        <a:buSzTx/>
                        <a:buFontTx/>
                        <a:buNone/>
                      </a:pPr>
                      <a:endParaRPr lang="en-GB" sz="800" b="0" i="0" u="none" strike="noStrike" noProof="0" dirty="0">
                        <a:solidFill>
                          <a:schemeClr val="tx1"/>
                        </a:solidFill>
                        <a:latin typeface="+mn-lt"/>
                      </a:endParaRPr>
                    </a:p>
                    <a:p>
                      <a:pPr marL="0" marR="0" lvl="0" indent="0" algn="l">
                        <a:lnSpc>
                          <a:spcPct val="100000"/>
                        </a:lnSpc>
                        <a:spcBef>
                          <a:spcPts val="0"/>
                        </a:spcBef>
                        <a:spcAft>
                          <a:spcPts val="0"/>
                        </a:spcAft>
                        <a:buClrTx/>
                        <a:buSzTx/>
                        <a:buFontTx/>
                        <a:buNone/>
                      </a:pPr>
                      <a:r>
                        <a:rPr lang="en-GB" sz="800" b="1" i="0" u="none" strike="noStrike" noProof="0" dirty="0">
                          <a:solidFill>
                            <a:schemeClr val="tx1"/>
                          </a:solidFill>
                          <a:latin typeface="+mn-lt"/>
                        </a:rPr>
                        <a:t>09:30-10:30 Walsall FC Saturday Club @ </a:t>
                      </a:r>
                      <a:r>
                        <a:rPr lang="en-GB" sz="800" b="0" i="0" u="none" strike="noStrike" noProof="0" dirty="0">
                          <a:solidFill>
                            <a:schemeClr val="tx1"/>
                          </a:solidFill>
                          <a:latin typeface="+mn-lt"/>
                        </a:rPr>
                        <a:t>Poundland </a:t>
                      </a:r>
                      <a:r>
                        <a:rPr lang="en-GB" sz="800" b="0" i="0" u="none" strike="noStrike" noProof="0" dirty="0" err="1">
                          <a:solidFill>
                            <a:schemeClr val="tx1"/>
                          </a:solidFill>
                          <a:latin typeface="+mn-lt"/>
                        </a:rPr>
                        <a:t>Bescot</a:t>
                      </a:r>
                      <a:r>
                        <a:rPr lang="en-GB" sz="800" b="0" i="0" u="none" strike="noStrike" noProof="0" dirty="0">
                          <a:solidFill>
                            <a:schemeClr val="tx1"/>
                          </a:solidFill>
                          <a:latin typeface="+mn-lt"/>
                        </a:rPr>
                        <a:t> WS1 4SA.  £20 for 5 weeks. email </a:t>
                      </a:r>
                      <a:r>
                        <a:rPr lang="en-GB" sz="800" b="1" i="0" u="none" strike="noStrike" noProof="0" dirty="0">
                          <a:solidFill>
                            <a:srgbClr val="1E1E1E"/>
                          </a:solidFill>
                          <a:latin typeface="+mn-lt"/>
                          <a:hlinkClick r:id="rId8"/>
                        </a:rPr>
                        <a:t>courtney.haynes@walsallfc.co.uk</a:t>
                      </a:r>
                      <a:r>
                        <a:rPr lang="en-GB" sz="800" b="1" i="0" u="none" strike="noStrike" noProof="0" dirty="0">
                          <a:solidFill>
                            <a:srgbClr val="1E1E1E"/>
                          </a:solidFill>
                          <a:latin typeface="+mn-lt"/>
                        </a:rPr>
                        <a:t> </a:t>
                      </a:r>
                    </a:p>
                    <a:p>
                      <a:pPr marL="0" marR="0" lvl="0" indent="0" algn="l">
                        <a:lnSpc>
                          <a:spcPct val="100000"/>
                        </a:lnSpc>
                        <a:spcBef>
                          <a:spcPts val="0"/>
                        </a:spcBef>
                        <a:spcAft>
                          <a:spcPts val="0"/>
                        </a:spcAft>
                        <a:buClrTx/>
                        <a:buSzTx/>
                        <a:buFontTx/>
                        <a:buNone/>
                      </a:pPr>
                      <a:endParaRPr lang="en-GB" sz="800" b="0" i="0" u="none" strike="noStrike" noProof="0" dirty="0">
                        <a:solidFill>
                          <a:schemeClr val="tx1"/>
                        </a:solidFill>
                        <a:latin typeface="+mn-lt"/>
                      </a:endParaRPr>
                    </a:p>
                    <a:p>
                      <a:pPr marL="0" marR="0" lvl="0" indent="0" algn="l">
                        <a:lnSpc>
                          <a:spcPct val="100000"/>
                        </a:lnSpc>
                        <a:spcBef>
                          <a:spcPts val="0"/>
                        </a:spcBef>
                        <a:spcAft>
                          <a:spcPts val="0"/>
                        </a:spcAft>
                        <a:buNone/>
                      </a:pPr>
                      <a:r>
                        <a:rPr lang="en-GB" sz="800" b="1" i="0" u="none" strike="noStrike" noProof="0" dirty="0">
                          <a:solidFill>
                            <a:schemeClr val="tx1"/>
                          </a:solidFill>
                        </a:rPr>
                        <a:t>11:00 –2:00pm Caldmore Community Garden 0 – 14 months</a:t>
                      </a:r>
                      <a:r>
                        <a:rPr lang="en-GB" sz="800" b="0" i="0" u="none" strike="noStrike" noProof="0" dirty="0">
                          <a:solidFill>
                            <a:schemeClr val="tx1"/>
                          </a:solidFill>
                        </a:rPr>
                        <a:t>, 12 Carless Street, Walsall WS1 3RH, to book visit</a:t>
                      </a:r>
                      <a:r>
                        <a:rPr lang="en-GB" sz="800" b="0" i="0" u="none" strike="noStrike" noProof="0" dirty="0">
                          <a:solidFill>
                            <a:schemeClr val="tx1"/>
                          </a:solidFill>
                          <a:latin typeface="Calibri"/>
                        </a:rPr>
                        <a:t> </a:t>
                      </a:r>
                      <a:r>
                        <a:rPr lang="en-GB" sz="800" b="0" i="0" u="none" strike="noStrike" noProof="0" dirty="0">
                          <a:solidFill>
                            <a:schemeClr val="tx1"/>
                          </a:solidFill>
                          <a:latin typeface="Calibri"/>
                          <a:hlinkClick r:id="rId9"/>
                        </a:rPr>
                        <a:t>http://tinyurl.com/gardensaturdays</a:t>
                      </a:r>
                      <a:r>
                        <a:rPr lang="en-GB" sz="800" b="0" i="0" u="none" strike="noStrike" noProof="0" dirty="0">
                          <a:solidFill>
                            <a:schemeClr val="tx1"/>
                          </a:solidFill>
                          <a:latin typeface="Calibri"/>
                        </a:rPr>
                        <a:t> </a:t>
                      </a:r>
                      <a:endParaRPr lang="en-GB" sz="800" dirty="0"/>
                    </a:p>
                    <a:p>
                      <a:pPr marL="0" marR="0" lvl="0" indent="0" algn="l">
                        <a:lnSpc>
                          <a:spcPct val="100000"/>
                        </a:lnSpc>
                        <a:spcBef>
                          <a:spcPts val="0"/>
                        </a:spcBef>
                        <a:spcAft>
                          <a:spcPts val="0"/>
                        </a:spcAft>
                        <a:buNone/>
                      </a:pPr>
                      <a:endParaRPr lang="en-GB" sz="800" b="0" i="0" u="none" strike="noStrike" noProof="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noProof="0" dirty="0">
                          <a:solidFill>
                            <a:srgbClr val="7030A0"/>
                          </a:solidFill>
                          <a:latin typeface="+mn-lt"/>
                        </a:rPr>
                        <a:t>10.30-12.00pm Stay and Play @ </a:t>
                      </a:r>
                      <a:r>
                        <a:rPr lang="en-GB" sz="800" b="0" i="0" u="none" strike="noStrike" noProof="0" dirty="0">
                          <a:solidFill>
                            <a:srgbClr val="7030A0"/>
                          </a:solidFill>
                          <a:latin typeface="+mn-lt"/>
                        </a:rPr>
                        <a:t>South and Central Family Hub. </a:t>
                      </a:r>
                      <a:r>
                        <a:rPr lang="en-US" sz="800" kern="1200" dirty="0">
                          <a:solidFill>
                            <a:srgbClr val="7030A0"/>
                          </a:solidFill>
                          <a:effectLst/>
                          <a:latin typeface="+mn-lt"/>
                          <a:ea typeface="+mn-ea"/>
                          <a:cs typeface="+mn-cs"/>
                        </a:rPr>
                        <a:t>Booking welcome by calling the Family Hub on </a:t>
                      </a:r>
                      <a:r>
                        <a:rPr lang="en-GB" sz="800" b="0" i="0" kern="1200" dirty="0">
                          <a:solidFill>
                            <a:srgbClr val="7030A0"/>
                          </a:solidFill>
                          <a:effectLst/>
                          <a:latin typeface="+mn-lt"/>
                          <a:ea typeface="+mn-ea"/>
                          <a:cs typeface="+mn-cs"/>
                        </a:rPr>
                        <a:t>01922 654545 </a:t>
                      </a:r>
                      <a:r>
                        <a:rPr lang="en-US" sz="800" kern="1200" dirty="0">
                          <a:solidFill>
                            <a:srgbClr val="7030A0"/>
                          </a:solidFill>
                          <a:effectLst/>
                          <a:latin typeface="+mn-lt"/>
                          <a:ea typeface="+mn-ea"/>
                          <a:cs typeface="+mn-cs"/>
                        </a:rPr>
                        <a:t>or simply join us on the day. </a:t>
                      </a:r>
                      <a:r>
                        <a:rPr lang="en-US" sz="800" b="1" kern="1200" dirty="0">
                          <a:solidFill>
                            <a:srgbClr val="7030A0"/>
                          </a:solidFill>
                          <a:effectLst/>
                          <a:latin typeface="+mn-lt"/>
                          <a:ea typeface="+mn-ea"/>
                          <a:cs typeface="+mn-cs"/>
                        </a:rPr>
                        <a:t>(16</a:t>
                      </a:r>
                      <a:r>
                        <a:rPr lang="en-US" sz="800" b="1" kern="1200" baseline="30000" dirty="0">
                          <a:solidFill>
                            <a:srgbClr val="7030A0"/>
                          </a:solidFill>
                          <a:effectLst/>
                          <a:latin typeface="+mn-lt"/>
                          <a:ea typeface="+mn-ea"/>
                          <a:cs typeface="+mn-cs"/>
                        </a:rPr>
                        <a:t>th</a:t>
                      </a:r>
                      <a:r>
                        <a:rPr lang="en-US" sz="800" b="1" kern="1200" dirty="0">
                          <a:solidFill>
                            <a:srgbClr val="7030A0"/>
                          </a:solidFill>
                          <a:effectLst/>
                          <a:latin typeface="+mn-lt"/>
                          <a:ea typeface="+mn-ea"/>
                          <a:cs typeface="+mn-cs"/>
                        </a:rPr>
                        <a:t> November)</a:t>
                      </a:r>
                      <a:endParaRPr lang="en-US" sz="800" kern="1200" dirty="0">
                        <a:solidFill>
                          <a:srgbClr val="7030A0"/>
                        </a:solidFill>
                        <a:effectLst/>
                        <a:latin typeface="+mn-lt"/>
                        <a:ea typeface="+mn-ea"/>
                        <a:cs typeface="+mn-cs"/>
                      </a:endParaRPr>
                    </a:p>
                    <a:p>
                      <a:pPr marL="0" marR="0" lvl="0" indent="0" algn="l">
                        <a:lnSpc>
                          <a:spcPct val="100000"/>
                        </a:lnSpc>
                        <a:spcBef>
                          <a:spcPts val="0"/>
                        </a:spcBef>
                        <a:spcAft>
                          <a:spcPts val="0"/>
                        </a:spcAft>
                        <a:buNone/>
                      </a:pPr>
                      <a:endParaRPr lang="en-GB" sz="800" b="0" i="0" u="none" strike="noStrike" noProof="0" dirty="0">
                        <a:solidFill>
                          <a:schemeClr val="tx1"/>
                        </a:solidFill>
                      </a:endParaRPr>
                    </a:p>
                  </a:txBody>
                  <a:tcPr>
                    <a:solidFill>
                      <a:schemeClr val="accent1">
                        <a:lumMod val="20000"/>
                        <a:lumOff val="80000"/>
                      </a:schemeClr>
                    </a:solidFill>
                  </a:tcPr>
                </a:tc>
                <a:extLst>
                  <a:ext uri="{0D108BD9-81ED-4DB2-BD59-A6C34878D82A}">
                    <a16:rowId xmlns:a16="http://schemas.microsoft.com/office/drawing/2014/main" val="1154147677"/>
                  </a:ext>
                </a:extLst>
              </a:tr>
            </a:tbl>
          </a:graphicData>
        </a:graphic>
      </p:graphicFrame>
      <p:sp>
        <p:nvSpPr>
          <p:cNvPr id="15" name="TextBox 14">
            <a:extLst>
              <a:ext uri="{FF2B5EF4-FFF2-40B4-BE49-F238E27FC236}">
                <a16:creationId xmlns:a16="http://schemas.microsoft.com/office/drawing/2014/main" id="{CBC68E99-0DF7-3EFC-B574-562D7EE69042}"/>
              </a:ext>
            </a:extLst>
          </p:cNvPr>
          <p:cNvSpPr txBox="1"/>
          <p:nvPr/>
        </p:nvSpPr>
        <p:spPr>
          <a:xfrm>
            <a:off x="4481304" y="-9782"/>
            <a:ext cx="6726387" cy="2123658"/>
          </a:xfrm>
          <a:prstGeom prst="rect">
            <a:avLst/>
          </a:prstGeom>
          <a:noFill/>
        </p:spPr>
        <p:txBody>
          <a:bodyPr wrap="square" lIns="91440" tIns="45720" rIns="91440" bIns="45720" rtlCol="0" anchor="t">
            <a:spAutoFit/>
          </a:bodyPr>
          <a:lstStyle/>
          <a:p>
            <a:r>
              <a:rPr lang="en-GB" sz="2000" b="1" dirty="0"/>
              <a:t>South and Central Activity Timetable for 0 – 5 years </a:t>
            </a:r>
            <a:endParaRPr lang="en-US" sz="2000" b="1" dirty="0"/>
          </a:p>
          <a:p>
            <a:endParaRPr lang="en-GB" sz="1200" dirty="0"/>
          </a:p>
          <a:p>
            <a:r>
              <a:rPr lang="en-GB" sz="2000" b="0" i="0" dirty="0">
                <a:effectLst/>
              </a:rPr>
              <a:t>Serving Palfrey, Pleck , Caldmore, Chuckery and</a:t>
            </a:r>
          </a:p>
          <a:p>
            <a:r>
              <a:rPr lang="en-GB" sz="2000" b="0" i="0" dirty="0">
                <a:effectLst/>
              </a:rPr>
              <a:t> Paddock &amp; St Matthews</a:t>
            </a:r>
          </a:p>
          <a:p>
            <a:endParaRPr lang="en-GB" sz="2000" dirty="0">
              <a:latin typeface="Calibri"/>
              <a:ea typeface="Calibri"/>
              <a:cs typeface="Calibri"/>
            </a:endParaRPr>
          </a:p>
          <a:p>
            <a:r>
              <a:rPr lang="en-GB" sz="2000" b="1" dirty="0"/>
              <a:t>October – December 2024 </a:t>
            </a:r>
          </a:p>
          <a:p>
            <a:endParaRPr lang="en-GB" sz="2000" dirty="0"/>
          </a:p>
        </p:txBody>
      </p:sp>
      <p:sp>
        <p:nvSpPr>
          <p:cNvPr id="2" name="TextBox 1">
            <a:extLst>
              <a:ext uri="{FF2B5EF4-FFF2-40B4-BE49-F238E27FC236}">
                <a16:creationId xmlns:a16="http://schemas.microsoft.com/office/drawing/2014/main" id="{8FFFD3A7-DB84-B447-0C7A-7A6CA64A7462}"/>
              </a:ext>
            </a:extLst>
          </p:cNvPr>
          <p:cNvSpPr txBox="1"/>
          <p:nvPr/>
        </p:nvSpPr>
        <p:spPr>
          <a:xfrm>
            <a:off x="4414664" y="1738924"/>
            <a:ext cx="7469312"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solidFill>
                  <a:schemeClr val="tx1">
                    <a:lumMod val="50000"/>
                    <a:lumOff val="50000"/>
                  </a:schemeClr>
                </a:solidFill>
              </a:rPr>
              <a:t>** Always contact groups before attending in case of any changes</a:t>
            </a:r>
            <a:endParaRPr lang="en-US" sz="1400" dirty="0">
              <a:solidFill>
                <a:schemeClr val="tx1">
                  <a:lumMod val="50000"/>
                  <a:lumOff val="50000"/>
                </a:schemeClr>
              </a:solidFill>
              <a:cs typeface="Calibri"/>
            </a:endParaRPr>
          </a:p>
        </p:txBody>
      </p:sp>
      <p:sp>
        <p:nvSpPr>
          <p:cNvPr id="3" name="TextBox 2">
            <a:extLst>
              <a:ext uri="{FF2B5EF4-FFF2-40B4-BE49-F238E27FC236}">
                <a16:creationId xmlns:a16="http://schemas.microsoft.com/office/drawing/2014/main" id="{6D1D13E9-9828-4485-C58B-B21C78DCCEFA}"/>
              </a:ext>
            </a:extLst>
          </p:cNvPr>
          <p:cNvSpPr txBox="1"/>
          <p:nvPr/>
        </p:nvSpPr>
        <p:spPr>
          <a:xfrm>
            <a:off x="257849" y="46217"/>
            <a:ext cx="4223455" cy="5078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i="1" dirty="0">
                <a:cs typeface="Calibri"/>
              </a:rPr>
              <a:t>Key – Purple - funded by Walsall Family Hubs and located in Community spoke  or South and Central Family Hub </a:t>
            </a:r>
            <a:r>
              <a:rPr lang="en-GB" sz="900" b="0" i="0" dirty="0">
                <a:effectLst/>
                <a:latin typeface="Quicksand"/>
              </a:rPr>
              <a:t>Birchills Street, Walsall, </a:t>
            </a:r>
            <a:r>
              <a:rPr lang="en-GB" sz="900" dirty="0">
                <a:latin typeface="Quicksand"/>
              </a:rPr>
              <a:t>WS2 8NF</a:t>
            </a:r>
            <a:endParaRPr lang="en-GB" sz="900" b="0" i="1" dirty="0">
              <a:effectLst/>
              <a:latin typeface="Quicksand"/>
            </a:endParaRPr>
          </a:p>
          <a:p>
            <a:r>
              <a:rPr lang="en-GB" sz="900" i="1" dirty="0">
                <a:latin typeface="Quicksand"/>
                <a:cs typeface="Calibri"/>
              </a:rPr>
              <a:t>Black – Signed up to Walsall Family Hubs Directory </a:t>
            </a:r>
            <a:endParaRPr lang="en-US" sz="900" i="1" dirty="0">
              <a:cs typeface="Calibri"/>
            </a:endParaRPr>
          </a:p>
        </p:txBody>
      </p:sp>
      <p:pic>
        <p:nvPicPr>
          <p:cNvPr id="5" name="Picture 4" descr="A fenced in parking lot with cars parked in front of it&#10;&#10;Description automatically generated">
            <a:extLst>
              <a:ext uri="{FF2B5EF4-FFF2-40B4-BE49-F238E27FC236}">
                <a16:creationId xmlns:a16="http://schemas.microsoft.com/office/drawing/2014/main" id="{20A728FF-20DB-36D8-97F9-1578EAF5537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822474" y="197092"/>
            <a:ext cx="2279880" cy="1709910"/>
          </a:xfrm>
          <a:prstGeom prst="rect">
            <a:avLst/>
          </a:prstGeom>
          <a:ln>
            <a:noFill/>
          </a:ln>
          <a:effectLst>
            <a:softEdge rad="112500"/>
          </a:effectLst>
        </p:spPr>
      </p:pic>
      <p:pic>
        <p:nvPicPr>
          <p:cNvPr id="4" name="Graphic 3" descr="Jack-O-Lantern outline">
            <a:extLst>
              <a:ext uri="{FF2B5EF4-FFF2-40B4-BE49-F238E27FC236}">
                <a16:creationId xmlns:a16="http://schemas.microsoft.com/office/drawing/2014/main" id="{B94EAFDD-2A8A-16FF-C47B-6D492C207BE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716077" y="5704514"/>
            <a:ext cx="549224" cy="549224"/>
          </a:xfrm>
          <a:prstGeom prst="rect">
            <a:avLst/>
          </a:prstGeom>
        </p:spPr>
      </p:pic>
    </p:spTree>
    <p:extLst>
      <p:ext uri="{BB962C8B-B14F-4D97-AF65-F5344CB8AC3E}">
        <p14:creationId xmlns:p14="http://schemas.microsoft.com/office/powerpoint/2010/main" val="17419635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CBC68E99-0DF7-3EFC-B574-562D7EE69042}"/>
              </a:ext>
            </a:extLst>
          </p:cNvPr>
          <p:cNvSpPr txBox="1"/>
          <p:nvPr/>
        </p:nvSpPr>
        <p:spPr>
          <a:xfrm>
            <a:off x="4490414" y="179517"/>
            <a:ext cx="5374507" cy="1754326"/>
          </a:xfrm>
          <a:prstGeom prst="rect">
            <a:avLst/>
          </a:prstGeom>
          <a:noFill/>
        </p:spPr>
        <p:txBody>
          <a:bodyPr wrap="square" lIns="91440" tIns="45720" rIns="91440" bIns="45720" rtlCol="0" anchor="t">
            <a:spAutoFit/>
          </a:bodyPr>
          <a:lstStyle/>
          <a:p>
            <a:r>
              <a:rPr lang="en-GB" sz="2000" b="1" dirty="0"/>
              <a:t>East Activity Timetable for 0 – 5 years </a:t>
            </a:r>
          </a:p>
          <a:p>
            <a:endParaRPr lang="en-GB" sz="2000" dirty="0"/>
          </a:p>
          <a:p>
            <a:r>
              <a:rPr lang="en-GB" sz="2000" b="0" i="0" dirty="0">
                <a:effectLst/>
              </a:rPr>
              <a:t>Serving; </a:t>
            </a:r>
            <a:r>
              <a:rPr lang="en-GB" sz="2000" dirty="0" err="1"/>
              <a:t>Aldridge,</a:t>
            </a:r>
            <a:r>
              <a:rPr lang="en-GB" sz="2000" b="0" i="0" dirty="0" err="1">
                <a:effectLst/>
              </a:rPr>
              <a:t>Pelsall</a:t>
            </a:r>
            <a:r>
              <a:rPr lang="en-GB" sz="2000" b="0" i="0" dirty="0">
                <a:effectLst/>
              </a:rPr>
              <a:t>, Shelfield, Rushall, Brownhills, Walsall Wood, Streetly &amp; Pheasey.  </a:t>
            </a:r>
            <a:r>
              <a:rPr lang="en-GB" sz="2000" dirty="0"/>
              <a:t> </a:t>
            </a:r>
            <a:endParaRPr lang="en-GB" sz="1400" b="1" dirty="0"/>
          </a:p>
          <a:p>
            <a:r>
              <a:rPr lang="en-GB" sz="1400" b="1" dirty="0"/>
              <a:t>October – December 2024 </a:t>
            </a:r>
          </a:p>
          <a:p>
            <a:endParaRPr lang="en-GB" sz="1400" b="1" dirty="0">
              <a:cs typeface="Calibri"/>
            </a:endParaRPr>
          </a:p>
        </p:txBody>
      </p:sp>
      <p:graphicFrame>
        <p:nvGraphicFramePr>
          <p:cNvPr id="3" name="Table 3">
            <a:extLst>
              <a:ext uri="{FF2B5EF4-FFF2-40B4-BE49-F238E27FC236}">
                <a16:creationId xmlns:a16="http://schemas.microsoft.com/office/drawing/2014/main" id="{8DE88476-B4EC-34E4-6106-BE1D1EBE6BD4}"/>
              </a:ext>
            </a:extLst>
          </p:cNvPr>
          <p:cNvGraphicFramePr>
            <a:graphicFrameLocks noGrp="1"/>
          </p:cNvGraphicFramePr>
          <p:nvPr>
            <p:extLst>
              <p:ext uri="{D42A27DB-BD31-4B8C-83A1-F6EECF244321}">
                <p14:modId xmlns:p14="http://schemas.microsoft.com/office/powerpoint/2010/main" val="1392897702"/>
              </p:ext>
            </p:extLst>
          </p:nvPr>
        </p:nvGraphicFramePr>
        <p:xfrm>
          <a:off x="39232" y="1868719"/>
          <a:ext cx="12085528" cy="4849372"/>
        </p:xfrm>
        <a:graphic>
          <a:graphicData uri="http://schemas.openxmlformats.org/drawingml/2006/table">
            <a:tbl>
              <a:tblPr firstRow="1" bandRow="1">
                <a:tableStyleId>{5C22544A-7EE6-4342-B048-85BDC9FD1C3A}</a:tableStyleId>
              </a:tblPr>
              <a:tblGrid>
                <a:gridCol w="2097386">
                  <a:extLst>
                    <a:ext uri="{9D8B030D-6E8A-4147-A177-3AD203B41FA5}">
                      <a16:colId xmlns:a16="http://schemas.microsoft.com/office/drawing/2014/main" val="2948664244"/>
                    </a:ext>
                  </a:extLst>
                </a:gridCol>
                <a:gridCol w="3517207">
                  <a:extLst>
                    <a:ext uri="{9D8B030D-6E8A-4147-A177-3AD203B41FA5}">
                      <a16:colId xmlns:a16="http://schemas.microsoft.com/office/drawing/2014/main" val="3942904009"/>
                    </a:ext>
                  </a:extLst>
                </a:gridCol>
                <a:gridCol w="2182969">
                  <a:extLst>
                    <a:ext uri="{9D8B030D-6E8A-4147-A177-3AD203B41FA5}">
                      <a16:colId xmlns:a16="http://schemas.microsoft.com/office/drawing/2014/main" val="1833130771"/>
                    </a:ext>
                  </a:extLst>
                </a:gridCol>
                <a:gridCol w="1868521">
                  <a:extLst>
                    <a:ext uri="{9D8B030D-6E8A-4147-A177-3AD203B41FA5}">
                      <a16:colId xmlns:a16="http://schemas.microsoft.com/office/drawing/2014/main" val="96374559"/>
                    </a:ext>
                  </a:extLst>
                </a:gridCol>
                <a:gridCol w="1003468">
                  <a:extLst>
                    <a:ext uri="{9D8B030D-6E8A-4147-A177-3AD203B41FA5}">
                      <a16:colId xmlns:a16="http://schemas.microsoft.com/office/drawing/2014/main" val="1206166756"/>
                    </a:ext>
                  </a:extLst>
                </a:gridCol>
                <a:gridCol w="1415977">
                  <a:extLst>
                    <a:ext uri="{9D8B030D-6E8A-4147-A177-3AD203B41FA5}">
                      <a16:colId xmlns:a16="http://schemas.microsoft.com/office/drawing/2014/main" val="3230430099"/>
                    </a:ext>
                  </a:extLst>
                </a:gridCol>
              </a:tblGrid>
              <a:tr h="211310">
                <a:tc>
                  <a:txBody>
                    <a:bodyPr/>
                    <a:lstStyle/>
                    <a:p>
                      <a:r>
                        <a:rPr lang="en-GB" sz="800" dirty="0"/>
                        <a:t>Monday</a:t>
                      </a:r>
                    </a:p>
                  </a:txBody>
                  <a:tcPr/>
                </a:tc>
                <a:tc>
                  <a:txBody>
                    <a:bodyPr/>
                    <a:lstStyle/>
                    <a:p>
                      <a:r>
                        <a:rPr lang="en-GB" sz="800" dirty="0"/>
                        <a:t>Tuesday</a:t>
                      </a:r>
                    </a:p>
                  </a:txBody>
                  <a:tcPr/>
                </a:tc>
                <a:tc>
                  <a:txBody>
                    <a:bodyPr/>
                    <a:lstStyle/>
                    <a:p>
                      <a:r>
                        <a:rPr lang="en-GB" sz="800" dirty="0"/>
                        <a:t>Wednesday</a:t>
                      </a:r>
                    </a:p>
                  </a:txBody>
                  <a:tcPr/>
                </a:tc>
                <a:tc>
                  <a:txBody>
                    <a:bodyPr/>
                    <a:lstStyle/>
                    <a:p>
                      <a:r>
                        <a:rPr lang="en-GB" sz="800" dirty="0"/>
                        <a:t>Thursday </a:t>
                      </a:r>
                    </a:p>
                  </a:txBody>
                  <a:tcPr/>
                </a:tc>
                <a:tc>
                  <a:txBody>
                    <a:bodyPr/>
                    <a:lstStyle/>
                    <a:p>
                      <a:r>
                        <a:rPr lang="en-GB" sz="800" dirty="0"/>
                        <a:t>Friday</a:t>
                      </a:r>
                    </a:p>
                  </a:txBody>
                  <a:tcPr/>
                </a:tc>
                <a:tc>
                  <a:txBody>
                    <a:bodyPr/>
                    <a:lstStyle/>
                    <a:p>
                      <a:r>
                        <a:rPr lang="en-GB" sz="800" dirty="0"/>
                        <a:t>Saturday</a:t>
                      </a:r>
                    </a:p>
                  </a:txBody>
                  <a:tcPr/>
                </a:tc>
                <a:extLst>
                  <a:ext uri="{0D108BD9-81ED-4DB2-BD59-A6C34878D82A}">
                    <a16:rowId xmlns:a16="http://schemas.microsoft.com/office/drawing/2014/main" val="1756906248"/>
                  </a:ext>
                </a:extLst>
              </a:tr>
              <a:tr h="463601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65" b="1" i="0" u="none" strike="noStrike" noProof="0" dirty="0">
                          <a:latin typeface="+mn-lt"/>
                        </a:rPr>
                        <a:t>9:00 – 10.30am Toddler Splash</a:t>
                      </a:r>
                      <a:r>
                        <a:rPr lang="en-GB" sz="765" b="0" i="0" u="none" strike="noStrike" noProof="0" dirty="0">
                          <a:latin typeface="+mn-lt"/>
                        </a:rPr>
                        <a:t> @ Oak Park Living Centre, Coppice Rd, Walsall Wood, Walsall WS9 9BH- £5.50 per adult and child, Call 01922652266 to book your place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765" dirty="0">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765" b="1" dirty="0">
                          <a:latin typeface="+mn-lt"/>
                        </a:rPr>
                        <a:t>11.45 – 12.30am Little Explorers </a:t>
                      </a:r>
                      <a:r>
                        <a:rPr lang="en-GB" sz="765" dirty="0">
                          <a:latin typeface="+mn-lt"/>
                        </a:rPr>
                        <a:t>@ Pelsall Village Centre, High St, Pelsall, Walsall WS3 4LX - £8.50 per session visit </a:t>
                      </a:r>
                      <a:r>
                        <a:rPr lang="en-GB" sz="765" dirty="0">
                          <a:latin typeface="+mn-lt"/>
                          <a:hlinkClick r:id="rId3"/>
                        </a:rPr>
                        <a:t>www.thecreationstation.co.uk/finder</a:t>
                      </a:r>
                      <a:r>
                        <a:rPr lang="en-GB" sz="765" dirty="0">
                          <a:latin typeface="+mn-lt"/>
                        </a:rPr>
                        <a:t> to book your place (18mnth – 5yrs)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765" dirty="0">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750" b="1" dirty="0">
                          <a:latin typeface="+mn-lt"/>
                        </a:rPr>
                        <a:t>11.15 – 11.45am Rhythm Time </a:t>
                      </a:r>
                      <a:r>
                        <a:rPr lang="en-GB" sz="750" dirty="0">
                          <a:latin typeface="+mn-lt"/>
                        </a:rPr>
                        <a:t>@ Pelsall Community Centre, Station Road, Pelsall, Walsall WS3 4BQ  - Visit </a:t>
                      </a:r>
                      <a:r>
                        <a:rPr lang="en-GB" sz="750" dirty="0">
                          <a:latin typeface="+mn-lt"/>
                          <a:hlinkClick r:id="rId4"/>
                        </a:rPr>
                        <a:t>Www.rhythmtime.net/cannock-and-pelsall</a:t>
                      </a:r>
                      <a:r>
                        <a:rPr lang="en-GB" sz="750" dirty="0">
                          <a:latin typeface="+mn-lt"/>
                        </a:rPr>
                        <a:t> to book your place (0-13 </a:t>
                      </a:r>
                      <a:r>
                        <a:rPr lang="en-GB" sz="750" dirty="0" err="1">
                          <a:latin typeface="+mn-lt"/>
                        </a:rPr>
                        <a:t>mths</a:t>
                      </a:r>
                      <a:r>
                        <a:rPr lang="en-GB" sz="750" dirty="0">
                          <a:latin typeface="+mn-lt"/>
                        </a:rPr>
                        <a:t>)</a:t>
                      </a:r>
                    </a:p>
                    <a:p>
                      <a:endParaRPr lang="en-GB" sz="765" b="1" dirty="0">
                        <a:latin typeface="+mn-lt"/>
                      </a:endParaRPr>
                    </a:p>
                    <a:p>
                      <a:r>
                        <a:rPr lang="en-GB" sz="765" b="1" dirty="0">
                          <a:latin typeface="+mn-lt"/>
                        </a:rPr>
                        <a:t>12.30 – 2:00pm Seedlings Praise </a:t>
                      </a:r>
                      <a:r>
                        <a:rPr lang="en-GB" sz="765" dirty="0">
                          <a:latin typeface="+mn-lt"/>
                        </a:rPr>
                        <a:t>@ </a:t>
                      </a:r>
                      <a:r>
                        <a:rPr lang="en-GB" sz="765" dirty="0" err="1">
                          <a:latin typeface="+mn-lt"/>
                        </a:rPr>
                        <a:t>Tynings</a:t>
                      </a:r>
                      <a:r>
                        <a:rPr lang="en-GB" sz="765" dirty="0">
                          <a:latin typeface="+mn-lt"/>
                        </a:rPr>
                        <a:t> Lane Church, 2 </a:t>
                      </a:r>
                      <a:r>
                        <a:rPr lang="en-GB" sz="765" dirty="0" err="1">
                          <a:latin typeface="+mn-lt"/>
                        </a:rPr>
                        <a:t>Tynings</a:t>
                      </a:r>
                      <a:r>
                        <a:rPr lang="en-GB" sz="765" dirty="0">
                          <a:latin typeface="+mn-lt"/>
                        </a:rPr>
                        <a:t> Ln, Walsall WS9 0AS - £2.50 donation, No booking required </a:t>
                      </a:r>
                    </a:p>
                    <a:p>
                      <a:endParaRPr lang="en-GB" sz="765" dirty="0">
                        <a:solidFill>
                          <a:srgbClr val="7030A0"/>
                        </a:solidFill>
                        <a:latin typeface="+mn-lt"/>
                        <a:ea typeface="Calibri"/>
                        <a:cs typeface="Arial"/>
                      </a:endParaRPr>
                    </a:p>
                    <a:p>
                      <a:r>
                        <a:rPr lang="en-GB" sz="750" b="1" kern="1200" dirty="0">
                          <a:solidFill>
                            <a:schemeClr val="dk1"/>
                          </a:solidFill>
                          <a:effectLst/>
                          <a:latin typeface="+mn-lt"/>
                          <a:ea typeface="+mn-ea"/>
                          <a:cs typeface="+mn-cs"/>
                        </a:rPr>
                        <a:t>1:15 – 2:45pm Ogley Hay Nursery School Stay </a:t>
                      </a:r>
                      <a:r>
                        <a:rPr lang="en-GB" sz="750" kern="1200" dirty="0">
                          <a:solidFill>
                            <a:schemeClr val="dk1"/>
                          </a:solidFill>
                          <a:effectLst/>
                          <a:latin typeface="+mn-lt"/>
                          <a:ea typeface="+mn-ea"/>
                          <a:cs typeface="+mn-cs"/>
                        </a:rPr>
                        <a:t>@ Calvary Church,</a:t>
                      </a:r>
                      <a:r>
                        <a:rPr lang="en-GB" sz="750" dirty="0"/>
                        <a:t> </a:t>
                      </a:r>
                      <a:r>
                        <a:rPr lang="en-GB" sz="750" dirty="0" err="1"/>
                        <a:t>Brickiln</a:t>
                      </a:r>
                      <a:r>
                        <a:rPr lang="en-GB" sz="750" dirty="0"/>
                        <a:t> St, Brownhills, Walsall WS8 6AU</a:t>
                      </a:r>
                      <a:r>
                        <a:rPr lang="en-GB" sz="750" kern="1200" dirty="0">
                          <a:solidFill>
                            <a:schemeClr val="dk1"/>
                          </a:solidFill>
                          <a:effectLst/>
                          <a:latin typeface="+mn-lt"/>
                          <a:ea typeface="+mn-ea"/>
                          <a:cs typeface="+mn-cs"/>
                        </a:rPr>
                        <a:t> (0 -2yrs) </a:t>
                      </a:r>
                    </a:p>
                    <a:p>
                      <a:endParaRPr lang="en-GB" sz="765" dirty="0">
                        <a:solidFill>
                          <a:srgbClr val="7030A0"/>
                        </a:solidFill>
                        <a:latin typeface="+mn-lt"/>
                        <a:ea typeface="Calibri"/>
                        <a:cs typeface="Arial"/>
                      </a:endParaRPr>
                    </a:p>
                    <a:p>
                      <a:pPr marL="0" marR="0" lvl="0" indent="0" algn="l" rtl="0" eaLnBrk="1" fontAlgn="auto" latinLnBrk="0" hangingPunct="1">
                        <a:lnSpc>
                          <a:spcPct val="100000"/>
                        </a:lnSpc>
                        <a:spcBef>
                          <a:spcPts val="0"/>
                        </a:spcBef>
                        <a:spcAft>
                          <a:spcPts val="0"/>
                        </a:spcAft>
                        <a:buClrTx/>
                        <a:buSzTx/>
                        <a:buFontTx/>
                        <a:buNone/>
                      </a:pPr>
                      <a:r>
                        <a:rPr lang="en-GB" sz="765" b="1" dirty="0">
                          <a:solidFill>
                            <a:srgbClr val="7030A0"/>
                          </a:solidFill>
                          <a:latin typeface="+mn-lt"/>
                          <a:ea typeface="Calibri"/>
                          <a:cs typeface="Arial"/>
                        </a:rPr>
                        <a:t>09:30- 2.30pm  Walsall Works drop in for families </a:t>
                      </a:r>
                      <a:r>
                        <a:rPr lang="en-GB" sz="765" dirty="0">
                          <a:solidFill>
                            <a:srgbClr val="7030A0"/>
                          </a:solidFill>
                          <a:latin typeface="+mn-lt"/>
                          <a:ea typeface="Calibri"/>
                          <a:cs typeface="Arial"/>
                        </a:rPr>
                        <a:t>@ East Family Hub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765" dirty="0">
                        <a:solidFill>
                          <a:srgbClr val="7030A0"/>
                        </a:solidFill>
                        <a:effectLst/>
                        <a:latin typeface="+mn-lt"/>
                        <a:ea typeface="Calibri"/>
                        <a:cs typeface="Arial"/>
                      </a:endParaRPr>
                    </a:p>
                    <a:p>
                      <a:pPr rtl="0"/>
                      <a:r>
                        <a:rPr lang="en-GB" sz="765" b="1" dirty="0">
                          <a:solidFill>
                            <a:schemeClr val="tx1"/>
                          </a:solidFill>
                          <a:effectLst/>
                          <a:latin typeface="+mn-lt"/>
                          <a:ea typeface="Calibri"/>
                          <a:cs typeface="Arial"/>
                        </a:rPr>
                        <a:t>10:00- 4,00pm 5 senses Play and Stay  </a:t>
                      </a:r>
                      <a:r>
                        <a:rPr lang="en-GB" sz="765" b="0" dirty="0">
                          <a:solidFill>
                            <a:schemeClr val="tx1"/>
                          </a:solidFill>
                          <a:effectLst/>
                          <a:latin typeface="+mn-lt"/>
                          <a:ea typeface="Calibri"/>
                          <a:cs typeface="Arial"/>
                        </a:rPr>
                        <a:t>@ </a:t>
                      </a:r>
                      <a:endParaRPr lang="en-GB" sz="765" b="0" kern="1200" dirty="0">
                        <a:solidFill>
                          <a:schemeClr val="tx1"/>
                        </a:solidFill>
                        <a:effectLst/>
                        <a:latin typeface="+mn-lt"/>
                        <a:ea typeface="+mn-ea"/>
                        <a:cs typeface="+mn-cs"/>
                      </a:endParaRPr>
                    </a:p>
                    <a:p>
                      <a:pPr rtl="0"/>
                      <a:r>
                        <a:rPr lang="en-GB" sz="765" kern="1200" dirty="0">
                          <a:solidFill>
                            <a:schemeClr val="dk1"/>
                          </a:solidFill>
                          <a:effectLst/>
                          <a:latin typeface="+mn-lt"/>
                          <a:ea typeface="+mn-ea"/>
                          <a:cs typeface="+mn-cs"/>
                        </a:rPr>
                        <a:t>Walsall wood hub Lichfield Road Walsall wood ws9 9np. £ 5 per child, £4 per sibling – No booking required – for more info call  07724 566961 </a:t>
                      </a:r>
                    </a:p>
                    <a:p>
                      <a:pPr marL="0" marR="0" lvl="0" indent="0" algn="l" rtl="0" eaLnBrk="1" fontAlgn="auto" latinLnBrk="0" hangingPunct="1">
                        <a:lnSpc>
                          <a:spcPct val="100000"/>
                        </a:lnSpc>
                        <a:spcBef>
                          <a:spcPts val="0"/>
                        </a:spcBef>
                        <a:spcAft>
                          <a:spcPts val="0"/>
                        </a:spcAft>
                        <a:buClrTx/>
                        <a:buSzTx/>
                        <a:buFontTx/>
                        <a:buNone/>
                      </a:pPr>
                      <a:endParaRPr lang="en-GB" sz="765" b="1" dirty="0">
                        <a:solidFill>
                          <a:srgbClr val="7030A0"/>
                        </a:solidFill>
                        <a:effectLst/>
                        <a:latin typeface="+mn-lt"/>
                        <a:ea typeface="Calibri"/>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765" b="1" dirty="0">
                          <a:solidFill>
                            <a:srgbClr val="7030A0"/>
                          </a:solidFill>
                          <a:effectLst/>
                          <a:latin typeface="+mn-lt"/>
                          <a:ea typeface="Calibri"/>
                          <a:cs typeface="Arial"/>
                        </a:rPr>
                        <a:t>PEEP </a:t>
                      </a:r>
                      <a:r>
                        <a:rPr lang="en-GB" sz="765" dirty="0">
                          <a:solidFill>
                            <a:srgbClr val="7030A0"/>
                          </a:solidFill>
                          <a:effectLst/>
                          <a:latin typeface="+mn-lt"/>
                          <a:ea typeface="Calibri"/>
                          <a:cs typeface="Arial"/>
                        </a:rPr>
                        <a:t>@ Manor Farm Community Association, King George Crescent Rushall Walsall WS4 1EU. </a:t>
                      </a:r>
                      <a:r>
                        <a:rPr lang="en-GB" sz="765" b="0" i="0" u="none" strike="noStrike" noProof="0" dirty="0">
                          <a:solidFill>
                            <a:srgbClr val="7030A0"/>
                          </a:solidFill>
                          <a:latin typeface="+mn-lt"/>
                        </a:rPr>
                        <a:t>Please email </a:t>
                      </a:r>
                      <a:r>
                        <a:rPr lang="en-GB" sz="765" b="0" i="0" u="none" strike="noStrike" noProof="0" dirty="0">
                          <a:solidFill>
                            <a:srgbClr val="7030A0"/>
                          </a:solidFill>
                          <a:latin typeface="+mn-lt"/>
                          <a:hlinkClick r:id="rId5"/>
                        </a:rPr>
                        <a:t>familyhubs@walsall.gov.uk</a:t>
                      </a:r>
                      <a:r>
                        <a:rPr lang="en-GB" sz="765" b="0" i="0" u="none" strike="noStrike" noProof="0" dirty="0">
                          <a:solidFill>
                            <a:srgbClr val="7030A0"/>
                          </a:solidFill>
                          <a:latin typeface="+mn-lt"/>
                        </a:rPr>
                        <a:t> to book your place (</a:t>
                      </a:r>
                      <a:r>
                        <a:rPr lang="en-GB" sz="765" b="1" dirty="0">
                          <a:solidFill>
                            <a:srgbClr val="7030A0"/>
                          </a:solidFill>
                          <a:effectLst/>
                          <a:latin typeface="+mn-lt"/>
                          <a:ea typeface="Calibri"/>
                          <a:cs typeface="Arial"/>
                        </a:rPr>
                        <a:t>2nd, 9th, 16th December) </a:t>
                      </a:r>
                      <a:endParaRPr lang="en-GB" sz="765" b="0" i="0" u="none" strike="noStrike" noProof="0" dirty="0">
                        <a:solidFill>
                          <a:srgbClr val="7030A0"/>
                        </a:solidFill>
                        <a:latin typeface="+mn-lt"/>
                      </a:endParaRPr>
                    </a:p>
                  </a:txBody>
                  <a:tcPr>
                    <a:solidFill>
                      <a:schemeClr val="accent1">
                        <a:lumMod val="20000"/>
                        <a:lumOff val="80000"/>
                      </a:schemeClr>
                    </a:solidFill>
                  </a:tcPr>
                </a:tc>
                <a:tc>
                  <a:txBody>
                    <a:bodyPr/>
                    <a:lstStyle/>
                    <a:p>
                      <a:r>
                        <a:rPr lang="en-GB" sz="765" b="1" dirty="0">
                          <a:latin typeface="+mn-lt"/>
                        </a:rPr>
                        <a:t>09:30- 10:30 </a:t>
                      </a:r>
                      <a:r>
                        <a:rPr lang="en-GB" sz="765" b="1" dirty="0"/>
                        <a:t>Serendipity Infant and Child Wellness (baby massage</a:t>
                      </a:r>
                      <a:r>
                        <a:rPr lang="en-GB" sz="765" dirty="0"/>
                        <a:t>) @ </a:t>
                      </a:r>
                      <a:r>
                        <a:rPr lang="en-GB" sz="765" dirty="0" err="1"/>
                        <a:t>Stonall</a:t>
                      </a:r>
                      <a:r>
                        <a:rPr lang="en-GB" sz="765" dirty="0"/>
                        <a:t> Community Centre, Main Street WS9 944 £55 per course, for more information and to book visit </a:t>
                      </a:r>
                      <a:r>
                        <a:rPr lang="en-GB" sz="765" b="0" i="0" u="sng" strike="noStrike" kern="1200" dirty="0">
                          <a:solidFill>
                            <a:schemeClr val="dk1"/>
                          </a:solidFill>
                          <a:effectLst/>
                          <a:latin typeface="+mn-lt"/>
                          <a:ea typeface="+mn-ea"/>
                          <a:cs typeface="+mn-cs"/>
                          <a:hlinkClick r:id="rId6"/>
                        </a:rPr>
                        <a:t>www.serendipity-wellness.co.uk</a:t>
                      </a:r>
                      <a:r>
                        <a:rPr lang="en-GB" sz="765" b="0" i="0" u="sng" strike="noStrike" kern="1200" dirty="0">
                          <a:solidFill>
                            <a:schemeClr val="dk1"/>
                          </a:solidFill>
                          <a:effectLst/>
                          <a:latin typeface="+mn-lt"/>
                          <a:ea typeface="+mn-ea"/>
                          <a:cs typeface="+mn-cs"/>
                        </a:rPr>
                        <a:t>  (0-6 months)</a:t>
                      </a:r>
                      <a:endParaRPr lang="en-GB" sz="765" b="1" dirty="0">
                        <a:latin typeface="+mn-lt"/>
                      </a:endParaRPr>
                    </a:p>
                    <a:p>
                      <a:endParaRPr lang="en-GB" sz="765" b="1" dirty="0">
                        <a:latin typeface="+mn-lt"/>
                      </a:endParaRPr>
                    </a:p>
                    <a:p>
                      <a:r>
                        <a:rPr lang="en-GB" sz="765" b="1" dirty="0">
                          <a:latin typeface="+mn-lt"/>
                        </a:rPr>
                        <a:t>09:30 – 10:15am Action Tots </a:t>
                      </a:r>
                      <a:r>
                        <a:rPr lang="en-GB" sz="765" dirty="0">
                          <a:latin typeface="+mn-lt"/>
                        </a:rPr>
                        <a:t>@ Brownhills Community Centre, Chester Rd N, Brownhills, Walsall WS8 7JS,</a:t>
                      </a:r>
                    </a:p>
                    <a:p>
                      <a:r>
                        <a:rPr lang="en-GB" sz="765" dirty="0">
                          <a:latin typeface="+mn-lt"/>
                        </a:rPr>
                        <a:t>Brownhills, Walsall, WS8 7JW - £26 per month  (2-4yrs)</a:t>
                      </a:r>
                    </a:p>
                    <a:p>
                      <a:endParaRPr lang="en-GB" sz="765" dirty="0">
                        <a:latin typeface="+mn-lt"/>
                      </a:endParaRPr>
                    </a:p>
                    <a:p>
                      <a:r>
                        <a:rPr lang="en-GB" sz="765" b="1" dirty="0">
                          <a:latin typeface="+mn-lt"/>
                        </a:rPr>
                        <a:t>9:30 – 11:00am Seedlings Praise </a:t>
                      </a:r>
                      <a:r>
                        <a:rPr lang="en-GB" sz="765" dirty="0">
                          <a:latin typeface="+mn-lt"/>
                        </a:rPr>
                        <a:t>@ </a:t>
                      </a:r>
                      <a:r>
                        <a:rPr lang="en-GB" sz="765" dirty="0" err="1">
                          <a:latin typeface="+mn-lt"/>
                        </a:rPr>
                        <a:t>Tynings</a:t>
                      </a:r>
                      <a:r>
                        <a:rPr lang="en-GB" sz="765" dirty="0">
                          <a:latin typeface="+mn-lt"/>
                        </a:rPr>
                        <a:t> Lane Church, 2 </a:t>
                      </a:r>
                      <a:r>
                        <a:rPr lang="en-GB" sz="765" dirty="0" err="1">
                          <a:latin typeface="+mn-lt"/>
                        </a:rPr>
                        <a:t>Tynings</a:t>
                      </a:r>
                      <a:r>
                        <a:rPr lang="en-GB" sz="765" dirty="0">
                          <a:latin typeface="+mn-lt"/>
                        </a:rPr>
                        <a:t> Ln, WS9 0AS - £2.50 donation, No booking required </a:t>
                      </a:r>
                    </a:p>
                    <a:p>
                      <a:endParaRPr lang="en-GB" sz="765" dirty="0">
                        <a:latin typeface="+mn-lt"/>
                      </a:endParaRPr>
                    </a:p>
                    <a:p>
                      <a:r>
                        <a:rPr lang="en-GB" sz="765" b="1" dirty="0">
                          <a:latin typeface="+mn-lt"/>
                        </a:rPr>
                        <a:t>10:30 – 11:10am Social Tots </a:t>
                      </a:r>
                      <a:r>
                        <a:rPr lang="en-GB" sz="765" dirty="0">
                          <a:latin typeface="+mn-lt"/>
                        </a:rPr>
                        <a:t>@ Brownhills Community Centre, Chester Rd N, Brownhills, Walsall WS8 7JS,</a:t>
                      </a:r>
                    </a:p>
                    <a:p>
                      <a:r>
                        <a:rPr lang="en-GB" sz="765" dirty="0">
                          <a:latin typeface="+mn-lt"/>
                        </a:rPr>
                        <a:t>Brownhills, Walsall, WS8 7JW - £24 per month  (8mths-3yrs)</a:t>
                      </a:r>
                    </a:p>
                    <a:p>
                      <a:endParaRPr lang="en-GB" sz="765" dirty="0">
                        <a:latin typeface="+mn-lt"/>
                      </a:endParaRPr>
                    </a:p>
                    <a:p>
                      <a:r>
                        <a:rPr lang="en-GB" sz="765" b="1" dirty="0">
                          <a:latin typeface="+mn-lt"/>
                        </a:rPr>
                        <a:t>10:30 – 11:10am Discovery Tots </a:t>
                      </a:r>
                      <a:r>
                        <a:rPr lang="en-GB" sz="765" dirty="0">
                          <a:latin typeface="+mn-lt"/>
                        </a:rPr>
                        <a:t>@ Brownhills Community Centre, Chester Rd N, Brownhills, Walsall WS8 7JS,</a:t>
                      </a:r>
                    </a:p>
                    <a:p>
                      <a:r>
                        <a:rPr lang="en-GB" sz="765" dirty="0">
                          <a:latin typeface="+mn-lt"/>
                        </a:rPr>
                        <a:t>Brownhills, Walsall, WS8 7JW - £24 per month  (2-9months)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765" dirty="0">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765" b="1" dirty="0">
                          <a:latin typeface="+mn-lt"/>
                        </a:rPr>
                        <a:t>1:00- 2:00pm </a:t>
                      </a:r>
                      <a:r>
                        <a:rPr lang="en-GB" sz="765" b="1" i="0" u="none" strike="noStrike" noProof="0" dirty="0"/>
                        <a:t>Activity Gym </a:t>
                      </a:r>
                      <a:r>
                        <a:rPr lang="en-GB" sz="765" b="1" dirty="0">
                          <a:latin typeface="+mn-lt"/>
                        </a:rPr>
                        <a:t>Preschool Gymnastics</a:t>
                      </a:r>
                      <a:r>
                        <a:rPr lang="en-GB" sz="765" dirty="0">
                          <a:latin typeface="+mn-lt"/>
                        </a:rPr>
                        <a:t> @OakPark Living Centre,WS9 9BH. </a:t>
                      </a:r>
                      <a:r>
                        <a:rPr lang="en-GB" sz="765" b="0" i="0" u="none" strike="noStrike" noProof="0" dirty="0"/>
                        <a:t>First session free, £25/month (18 months – 4 years)- </a:t>
                      </a:r>
                      <a:r>
                        <a:rPr lang="en-GB" sz="765" b="0" i="0" u="none" strike="noStrike" noProof="0" dirty="0">
                          <a:latin typeface="Calibri"/>
                        </a:rPr>
                        <a:t>Book a free trial or add your child to the waiting list using the following link: </a:t>
                      </a:r>
                      <a:r>
                        <a:rPr lang="en-GB" sz="765" b="0" i="0" u="none" strike="noStrike" noProof="0" dirty="0">
                          <a:latin typeface="Calibri"/>
                          <a:hlinkClick r:id="rId7"/>
                        </a:rPr>
                        <a:t>https://www.active-gym.co.uk/preschool</a:t>
                      </a:r>
                      <a:r>
                        <a:rPr lang="en-GB" sz="765" b="0" i="0" u="none" strike="noStrike" noProof="0" dirty="0">
                          <a:latin typeface="Calibri"/>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765" b="0" i="0" u="none" strike="noStrike" noProof="0" dirty="0">
                        <a:solidFill>
                          <a:schemeClr val="tx1"/>
                        </a:solidFill>
                        <a:latin typeface="Calibri"/>
                      </a:endParaRPr>
                    </a:p>
                    <a:p>
                      <a:pPr marL="0" marR="0" lvl="0" indent="0" algn="l" rtl="0" eaLnBrk="1" fontAlgn="auto" latinLnBrk="0" hangingPunct="1">
                        <a:lnSpc>
                          <a:spcPct val="100000"/>
                        </a:lnSpc>
                        <a:spcBef>
                          <a:spcPts val="0"/>
                        </a:spcBef>
                        <a:spcAft>
                          <a:spcPts val="0"/>
                        </a:spcAft>
                        <a:buClrTx/>
                        <a:buSzTx/>
                        <a:buFontTx/>
                        <a:buNone/>
                      </a:pPr>
                      <a:r>
                        <a:rPr lang="en-GB" sz="750" b="1" i="0" u="none" strike="noStrike" noProof="0" dirty="0">
                          <a:solidFill>
                            <a:schemeClr val="tx1"/>
                          </a:solidFill>
                          <a:latin typeface="Calibri"/>
                        </a:rPr>
                        <a:t>1:00pm Kiddy Bops Music class </a:t>
                      </a:r>
                      <a:r>
                        <a:rPr lang="en-GB" sz="750" b="0" i="0" u="none" strike="noStrike" noProof="0" dirty="0">
                          <a:solidFill>
                            <a:schemeClr val="tx1"/>
                          </a:solidFill>
                          <a:latin typeface="Calibri"/>
                        </a:rPr>
                        <a:t>@</a:t>
                      </a:r>
                      <a:r>
                        <a:rPr lang="en-GB" sz="750" dirty="0">
                          <a:latin typeface="+mn-lt"/>
                        </a:rPr>
                        <a:t> Aldridge Community Centre, Middlemore Ln, Walsall WS9 8AN –  £6 per session - Book via </a:t>
                      </a:r>
                      <a:r>
                        <a:rPr lang="en-GB" sz="750" dirty="0">
                          <a:hlinkClick r:id="rId8"/>
                        </a:rPr>
                        <a:t>Our schedule | Kiddibops | Powered by ClassForKids</a:t>
                      </a:r>
                      <a:r>
                        <a:rPr lang="en-GB" sz="750" dirty="0"/>
                        <a:t> (0-5 years)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765" dirty="0">
                        <a:latin typeface="+mn-lt"/>
                      </a:endParaRPr>
                    </a:p>
                    <a:p>
                      <a:pPr marL="0" marR="0" lvl="0" indent="0" algn="l" rtl="0" eaLnBrk="1" fontAlgn="auto" latinLnBrk="0" hangingPunct="1">
                        <a:lnSpc>
                          <a:spcPct val="100000"/>
                        </a:lnSpc>
                        <a:spcBef>
                          <a:spcPts val="0"/>
                        </a:spcBef>
                        <a:spcAft>
                          <a:spcPts val="0"/>
                        </a:spcAft>
                        <a:buClrTx/>
                        <a:buSzTx/>
                        <a:buFontTx/>
                        <a:buNone/>
                      </a:pPr>
                      <a:r>
                        <a:rPr lang="en-GB" sz="750" b="1" dirty="0">
                          <a:latin typeface="+mn-lt"/>
                        </a:rPr>
                        <a:t>1:50pm</a:t>
                      </a:r>
                      <a:r>
                        <a:rPr lang="en-GB" sz="750" b="1" i="0" u="none" strike="noStrike" noProof="0" dirty="0">
                          <a:solidFill>
                            <a:schemeClr val="tx1"/>
                          </a:solidFill>
                          <a:latin typeface="+mn-lt"/>
                        </a:rPr>
                        <a:t> Kiddy Bops Music class </a:t>
                      </a:r>
                      <a:r>
                        <a:rPr lang="en-GB" sz="750" b="0" i="0" u="none" strike="noStrike" noProof="0" dirty="0">
                          <a:solidFill>
                            <a:schemeClr val="tx1"/>
                          </a:solidFill>
                          <a:latin typeface="+mn-lt"/>
                        </a:rPr>
                        <a:t>@</a:t>
                      </a:r>
                      <a:r>
                        <a:rPr lang="en-GB" sz="750" dirty="0">
                          <a:latin typeface="+mn-lt"/>
                        </a:rPr>
                        <a:t> Aldridge Community Centre, Middlemore Ln, Walsall WS9 8AN –  £6 per session - Book via </a:t>
                      </a:r>
                      <a:r>
                        <a:rPr lang="en-GB" sz="750" dirty="0">
                          <a:hlinkClick r:id="rId8"/>
                        </a:rPr>
                        <a:t>Our schedule | Kiddibops | Powered by ClassForKids</a:t>
                      </a:r>
                      <a:r>
                        <a:rPr lang="en-GB" sz="750" dirty="0"/>
                        <a:t> (0- pre walkers)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765" b="0" i="0" u="none" strike="noStrike" noProof="0" dirty="0">
                        <a:solidFill>
                          <a:schemeClr val="tx1"/>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765" b="1" dirty="0">
                          <a:solidFill>
                            <a:schemeClr val="tx1"/>
                          </a:solidFill>
                          <a:latin typeface="+mn-lt"/>
                        </a:rPr>
                        <a:t>6:00 – 8:00pm Floats Fun session @</a:t>
                      </a:r>
                      <a:r>
                        <a:rPr lang="en-US" sz="765" b="1" dirty="0">
                          <a:solidFill>
                            <a:schemeClr val="accent2"/>
                          </a:solidFill>
                          <a:latin typeface="+mn-lt"/>
                        </a:rPr>
                        <a:t> </a:t>
                      </a:r>
                      <a:r>
                        <a:rPr lang="en-GB" sz="765" b="0" i="0" u="none" strike="noStrike" noProof="0" dirty="0">
                          <a:latin typeface="+mn-lt"/>
                        </a:rPr>
                        <a:t>Oak Park Living Centre, Coppice Rd, Walsall Wood, Walsall WS9 9BH </a:t>
                      </a:r>
                      <a:r>
                        <a:rPr lang="en-GB" sz="765" b="0" i="0" u="none" strike="noStrike" noProof="0" dirty="0">
                          <a:solidFill>
                            <a:srgbClr val="000000"/>
                          </a:solidFill>
                          <a:latin typeface="+mn-lt"/>
                        </a:rPr>
                        <a:t>- £5 per person / Under 5 £3, Call 01922652266 to book your place</a:t>
                      </a:r>
                    </a:p>
                    <a:p>
                      <a:pPr marL="0" marR="0" lvl="0" indent="0" algn="l">
                        <a:lnSpc>
                          <a:spcPct val="100000"/>
                        </a:lnSpc>
                        <a:spcBef>
                          <a:spcPts val="0"/>
                        </a:spcBef>
                        <a:spcAft>
                          <a:spcPts val="0"/>
                        </a:spcAft>
                        <a:buClrTx/>
                        <a:buSzTx/>
                        <a:buFontTx/>
                        <a:buNone/>
                      </a:pPr>
                      <a:endParaRPr lang="en-GB" sz="765" b="1" i="0" u="none" strike="noStrike" noProof="0" dirty="0">
                        <a:solidFill>
                          <a:srgbClr val="7030A0"/>
                        </a:solidFill>
                        <a:latin typeface="+mn-lt"/>
                      </a:endParaRPr>
                    </a:p>
                    <a:p>
                      <a:pPr marL="0" marR="0" lvl="0" indent="0" algn="l">
                        <a:lnSpc>
                          <a:spcPct val="100000"/>
                        </a:lnSpc>
                        <a:spcBef>
                          <a:spcPts val="0"/>
                        </a:spcBef>
                        <a:spcAft>
                          <a:spcPts val="0"/>
                        </a:spcAft>
                        <a:buClrTx/>
                        <a:buSzTx/>
                        <a:buFontTx/>
                        <a:buNone/>
                      </a:pPr>
                      <a:r>
                        <a:rPr lang="en-GB" sz="765" b="1" i="0" u="none" strike="noStrike" noProof="0" dirty="0">
                          <a:solidFill>
                            <a:srgbClr val="7030A0"/>
                          </a:solidFill>
                          <a:latin typeface="+mn-lt"/>
                        </a:rPr>
                        <a:t>09:30-10:30am, Aged 3-5 11:00-12:00pm Parent Panel Family Fun Session. </a:t>
                      </a:r>
                      <a:r>
                        <a:rPr lang="en-GB" sz="765" b="0" i="0" u="none" strike="noStrike" noProof="0" dirty="0">
                          <a:solidFill>
                            <a:srgbClr val="7030A0"/>
                          </a:solidFill>
                          <a:latin typeface="+mn-lt"/>
                        </a:rPr>
                        <a:t>Pelsall Community Association. FREE family fun session with Pop Up Play </a:t>
                      </a:r>
                      <a:r>
                        <a:rPr lang="en-GB" sz="765" b="0" i="0" u="none" strike="noStrike" noProof="0" dirty="0" err="1">
                          <a:solidFill>
                            <a:srgbClr val="7030A0"/>
                          </a:solidFill>
                          <a:latin typeface="+mn-lt"/>
                        </a:rPr>
                        <a:t>Village.To</a:t>
                      </a:r>
                      <a:r>
                        <a:rPr lang="en-GB" sz="765" b="0" i="0" u="none" strike="noStrike" noProof="0" dirty="0">
                          <a:solidFill>
                            <a:srgbClr val="7030A0"/>
                          </a:solidFill>
                          <a:latin typeface="+mn-lt"/>
                        </a:rPr>
                        <a:t> book your free place email  </a:t>
                      </a:r>
                      <a:r>
                        <a:rPr lang="en-GB" sz="765" b="0" i="0" u="none" strike="noStrike" noProof="0" dirty="0">
                          <a:solidFill>
                            <a:srgbClr val="7030A0"/>
                          </a:solidFill>
                          <a:latin typeface="+mn-lt"/>
                          <a:hlinkClick r:id="rId5"/>
                        </a:rPr>
                        <a:t>familyhubs@walsall.gov.uk</a:t>
                      </a:r>
                      <a:r>
                        <a:rPr lang="en-GB" sz="765" b="0" i="0" u="none" strike="noStrike" noProof="0" dirty="0">
                          <a:solidFill>
                            <a:srgbClr val="7030A0"/>
                          </a:solidFill>
                          <a:latin typeface="+mn-lt"/>
                        </a:rPr>
                        <a:t> </a:t>
                      </a:r>
                      <a:r>
                        <a:rPr lang="en-GB" sz="765" b="1" i="0" u="none" strike="noStrike" noProof="0" dirty="0">
                          <a:solidFill>
                            <a:srgbClr val="7030A0"/>
                          </a:solidFill>
                          <a:latin typeface="+mn-lt"/>
                        </a:rPr>
                        <a:t>(Tuesday 1st October)</a:t>
                      </a:r>
                      <a:endParaRPr lang="en-GB" sz="765" b="0" i="0" u="none" strike="noStrike" noProof="0" dirty="0">
                        <a:solidFill>
                          <a:srgbClr val="7030A0"/>
                        </a:solidFill>
                        <a:latin typeface="+mn-lt"/>
                      </a:endParaRPr>
                    </a:p>
                  </a:txBody>
                  <a:tcPr>
                    <a:solidFill>
                      <a:schemeClr val="accent1">
                        <a:lumMod val="20000"/>
                        <a:lumOff val="80000"/>
                      </a:schemeClr>
                    </a:solidFill>
                  </a:tcPr>
                </a:tc>
                <a:tc>
                  <a:txBody>
                    <a:bodyPr/>
                    <a:lstStyle/>
                    <a:p>
                      <a:pPr lvl="0">
                        <a:buNone/>
                      </a:pPr>
                      <a:r>
                        <a:rPr lang="en-GB" sz="765" b="1" dirty="0">
                          <a:latin typeface="+mn-lt"/>
                        </a:rPr>
                        <a:t>1.30 – 3:00pm Bump &amp; Baby Ark </a:t>
                      </a:r>
                      <a:r>
                        <a:rPr lang="en-GB" sz="765" dirty="0">
                          <a:latin typeface="+mn-lt"/>
                        </a:rPr>
                        <a:t>@ Aldridge Church Centre, 14 The Green, Aldridge, Walsall WS9 8NH – Free (donations accepted) No booking required </a:t>
                      </a:r>
                    </a:p>
                    <a:p>
                      <a:pPr lvl="0">
                        <a:buNone/>
                      </a:pPr>
                      <a:endParaRPr lang="en-GB" sz="765" dirty="0">
                        <a:latin typeface="+mn-lt"/>
                      </a:endParaRPr>
                    </a:p>
                    <a:p>
                      <a:pPr lvl="0">
                        <a:buNone/>
                      </a:pPr>
                      <a:r>
                        <a:rPr lang="en-GB" sz="765" b="1" dirty="0">
                          <a:latin typeface="+mn-lt"/>
                        </a:rPr>
                        <a:t>11.45 – 12.30pm Baby Discover </a:t>
                      </a:r>
                      <a:r>
                        <a:rPr lang="en-GB" sz="765" dirty="0">
                          <a:latin typeface="+mn-lt"/>
                        </a:rPr>
                        <a:t>@ Pelsall Village Centre, High St, Pelsall, Walsall WS3 4LX - £8 per session visit </a:t>
                      </a:r>
                      <a:r>
                        <a:rPr lang="en-GB" sz="765" dirty="0">
                          <a:latin typeface="+mn-lt"/>
                          <a:hlinkClick r:id="rId3"/>
                        </a:rPr>
                        <a:t>www.thecreationstation.co.uk/finder</a:t>
                      </a:r>
                      <a:r>
                        <a:rPr lang="en-GB" sz="765" dirty="0">
                          <a:latin typeface="+mn-lt"/>
                        </a:rPr>
                        <a:t> to book your place (6 – 18 months)</a:t>
                      </a:r>
                    </a:p>
                    <a:p>
                      <a:pPr lvl="0">
                        <a:buNone/>
                      </a:pPr>
                      <a:endParaRPr lang="en-GB" sz="765" dirty="0">
                        <a:latin typeface="+mn-lt"/>
                      </a:endParaRPr>
                    </a:p>
                    <a:p>
                      <a:pPr marL="0" marR="0" lvl="0" indent="0" algn="l" defTabSz="914400">
                        <a:lnSpc>
                          <a:spcPct val="100000"/>
                        </a:lnSpc>
                        <a:spcBef>
                          <a:spcPts val="0"/>
                        </a:spcBef>
                        <a:spcAft>
                          <a:spcPts val="0"/>
                        </a:spcAft>
                        <a:buClrTx/>
                        <a:buSzTx/>
                        <a:buFontTx/>
                        <a:buNone/>
                        <a:tabLst/>
                        <a:defRPr/>
                      </a:pPr>
                      <a:r>
                        <a:rPr lang="en-GB" sz="765" b="1" i="0" u="none" strike="noStrike" kern="1200" cap="none" spc="0" normalizeH="0" baseline="0" noProof="0" dirty="0">
                          <a:ln>
                            <a:noFill/>
                          </a:ln>
                          <a:solidFill>
                            <a:schemeClr val="tx1"/>
                          </a:solidFill>
                          <a:effectLst/>
                          <a:uLnTx/>
                          <a:uFillTx/>
                          <a:latin typeface="+mn-lt"/>
                          <a:ea typeface="+mn-ea"/>
                          <a:cs typeface="+mn-cs"/>
                        </a:rPr>
                        <a:t>10:00-11.30am Toms Toddlers </a:t>
                      </a:r>
                      <a:r>
                        <a:rPr lang="en-GB" sz="765" b="0" i="0" u="none" strike="noStrike" kern="1200" cap="none" spc="0" normalizeH="0" baseline="0" noProof="0" dirty="0">
                          <a:ln>
                            <a:noFill/>
                          </a:ln>
                          <a:solidFill>
                            <a:schemeClr val="tx1"/>
                          </a:solidFill>
                          <a:effectLst/>
                          <a:uLnTx/>
                          <a:uFillTx/>
                          <a:latin typeface="+mn-lt"/>
                          <a:ea typeface="+mn-ea"/>
                          <a:cs typeface="+mn-cs"/>
                        </a:rPr>
                        <a:t>@ St Thomas Church, St Thomas’ Close, Aldridge, Walsall, WS9 8SL - £2 per family, No booking required (0 – 2.5yrs)</a:t>
                      </a:r>
                    </a:p>
                    <a:p>
                      <a:pPr marL="0" marR="0" lvl="0" indent="0" algn="l" defTabSz="914400">
                        <a:lnSpc>
                          <a:spcPct val="100000"/>
                        </a:lnSpc>
                        <a:spcBef>
                          <a:spcPts val="0"/>
                        </a:spcBef>
                        <a:spcAft>
                          <a:spcPts val="0"/>
                        </a:spcAft>
                        <a:buClrTx/>
                        <a:buSzTx/>
                        <a:buFontTx/>
                        <a:buNone/>
                        <a:tabLst/>
                        <a:defRPr/>
                      </a:pPr>
                      <a:endParaRPr lang="en-GB" sz="765"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765" b="1" i="0" u="none" strike="noStrike" kern="1200" cap="none" spc="0" normalizeH="0" baseline="0" noProof="0" dirty="0">
                          <a:ln>
                            <a:noFill/>
                          </a:ln>
                          <a:solidFill>
                            <a:schemeClr val="tx1"/>
                          </a:solidFill>
                          <a:effectLst/>
                          <a:uLnTx/>
                          <a:uFillTx/>
                          <a:latin typeface="+mn-lt"/>
                          <a:ea typeface="+mn-ea"/>
                          <a:cs typeface="+mn-cs"/>
                        </a:rPr>
                        <a:t>1:00-2:30pm Footprints </a:t>
                      </a:r>
                      <a:r>
                        <a:rPr lang="en-GB" sz="765" b="0" i="0" u="none" strike="noStrike" kern="1200" cap="none" spc="0" normalizeH="0" baseline="0" noProof="0" dirty="0">
                          <a:ln>
                            <a:noFill/>
                          </a:ln>
                          <a:solidFill>
                            <a:schemeClr val="tx1"/>
                          </a:solidFill>
                          <a:effectLst/>
                          <a:uLnTx/>
                          <a:uFillTx/>
                          <a:latin typeface="+mn-lt"/>
                          <a:ea typeface="+mn-ea"/>
                          <a:cs typeface="+mn-cs"/>
                        </a:rPr>
                        <a:t>@ St Thomas Church, St Thomas’ Close, Aldridge, Walsall, WS9 8SL - £2 per family, No booking required (2.5 – 4yrs)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765" b="0" i="0" u="none" strike="noStrike" kern="1200" cap="none" spc="0" normalizeH="0" baseline="0" noProof="0" dirty="0">
                        <a:ln>
                          <a:noFill/>
                        </a:ln>
                        <a:solidFill>
                          <a:schemeClr val="tx1"/>
                        </a:solidFill>
                        <a:effectLst/>
                        <a:uLnTx/>
                        <a:uFillTx/>
                        <a:latin typeface="+mn-lt"/>
                        <a:ea typeface="+mn-ea"/>
                        <a:cs typeface="+mn-cs"/>
                      </a:endParaRPr>
                    </a:p>
                    <a:p>
                      <a:r>
                        <a:rPr lang="en-GB" sz="765" b="1" dirty="0">
                          <a:latin typeface="+mn-lt"/>
                        </a:rPr>
                        <a:t>9.45 – 10.25am Social Tots </a:t>
                      </a:r>
                      <a:r>
                        <a:rPr lang="en-GB" sz="765" dirty="0">
                          <a:latin typeface="+mn-lt"/>
                        </a:rPr>
                        <a:t>@ Aldridge Community Centre, Middlemore Ln, Aldridge, Walsall WS9 8AN - £24 per month  (12mths-3yrs – confident walkers)</a:t>
                      </a:r>
                    </a:p>
                    <a:p>
                      <a:pPr lvl="0">
                        <a:buNone/>
                      </a:pPr>
                      <a:endParaRPr lang="en-GB" sz="765" dirty="0">
                        <a:latin typeface="+mn-lt"/>
                      </a:endParaRPr>
                    </a:p>
                    <a:p>
                      <a:pPr marL="0" marR="0" lvl="0" indent="0" algn="l" rtl="0" eaLnBrk="1" fontAlgn="auto" latinLnBrk="0" hangingPunct="1">
                        <a:lnSpc>
                          <a:spcPct val="100000"/>
                        </a:lnSpc>
                        <a:spcBef>
                          <a:spcPts val="0"/>
                        </a:spcBef>
                        <a:spcAft>
                          <a:spcPts val="0"/>
                        </a:spcAft>
                        <a:buClrTx/>
                        <a:buSzTx/>
                        <a:buFontTx/>
                        <a:buNone/>
                      </a:pPr>
                      <a:r>
                        <a:rPr lang="en-GB" sz="765" b="1" dirty="0">
                          <a:latin typeface="+mn-lt"/>
                        </a:rPr>
                        <a:t>10.45 – 11.25am Social Tots </a:t>
                      </a:r>
                      <a:r>
                        <a:rPr lang="en-GB" sz="765" dirty="0">
                          <a:latin typeface="+mn-lt"/>
                        </a:rPr>
                        <a:t>@ Aldridge Community Centre, Middlemore Ln, Aldridge, Walsall WS9 8AN - £24 per month  (9-18mnths – early walkers)</a:t>
                      </a:r>
                    </a:p>
                    <a:p>
                      <a:pPr marL="0" marR="0" lvl="0" indent="0" algn="l" rtl="0" eaLnBrk="1" fontAlgn="auto" latinLnBrk="0" hangingPunct="1">
                        <a:lnSpc>
                          <a:spcPct val="100000"/>
                        </a:lnSpc>
                        <a:spcBef>
                          <a:spcPts val="0"/>
                        </a:spcBef>
                        <a:spcAft>
                          <a:spcPts val="0"/>
                        </a:spcAft>
                        <a:buClrTx/>
                        <a:buSzTx/>
                        <a:buFontTx/>
                        <a:buNone/>
                      </a:pPr>
                      <a:endParaRPr lang="en-GB" sz="765" dirty="0">
                        <a:latin typeface="+mn-lt"/>
                      </a:endParaRPr>
                    </a:p>
                    <a:p>
                      <a:pPr marL="0" marR="0" lvl="0" indent="0" algn="l" rtl="0" eaLnBrk="1" fontAlgn="auto" latinLnBrk="0" hangingPunct="1">
                        <a:lnSpc>
                          <a:spcPct val="100000"/>
                        </a:lnSpc>
                        <a:spcBef>
                          <a:spcPts val="0"/>
                        </a:spcBef>
                        <a:spcAft>
                          <a:spcPts val="0"/>
                        </a:spcAft>
                        <a:buClrTx/>
                        <a:buSzTx/>
                        <a:buFontTx/>
                        <a:buNone/>
                      </a:pPr>
                      <a:r>
                        <a:rPr lang="en-GB" sz="765" b="1" dirty="0">
                          <a:latin typeface="+mn-lt"/>
                        </a:rPr>
                        <a:t>11.45 – 12.25pm Discovery Tots </a:t>
                      </a:r>
                      <a:r>
                        <a:rPr lang="en-GB" sz="765" dirty="0">
                          <a:latin typeface="+mn-lt"/>
                        </a:rPr>
                        <a:t>@ Aldridge Community Centre, Middlemore Ln, Aldridge, Walsall WS9 8AN - £24 per month  (2-9 months)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765" b="0" i="0" u="none" strike="noStrike" noProof="0" dirty="0">
                        <a:solidFill>
                          <a:schemeClr val="dk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765" b="1" i="0" u="none" strike="noStrike" noProof="0" dirty="0">
                          <a:solidFill>
                            <a:srgbClr val="7030A0"/>
                          </a:solidFill>
                          <a:latin typeface="+mn-lt"/>
                        </a:rPr>
                        <a:t>12.00-1.30pm Dads Stay and Plays </a:t>
                      </a:r>
                      <a:r>
                        <a:rPr lang="en-GB" sz="765" b="0" i="0" u="none" strike="noStrike" noProof="0" dirty="0">
                          <a:solidFill>
                            <a:srgbClr val="7030A0"/>
                          </a:solidFill>
                          <a:latin typeface="+mn-lt"/>
                        </a:rPr>
                        <a:t>@ East Family Hub No booking required, just turn up.</a:t>
                      </a:r>
                      <a:r>
                        <a:rPr lang="en-GB" sz="765" b="1" i="0" u="none" strike="noStrike" noProof="0" dirty="0">
                          <a:solidFill>
                            <a:srgbClr val="7030A0"/>
                          </a:solidFill>
                          <a:latin typeface="+mn-lt"/>
                        </a:rPr>
                        <a:t> (16th</a:t>
                      </a:r>
                      <a:r>
                        <a:rPr lang="en-GB" sz="765" b="0" i="0" u="none" strike="noStrike" noProof="0" dirty="0">
                          <a:solidFill>
                            <a:schemeClr val="dk1"/>
                          </a:solidFill>
                          <a:latin typeface="+mn-lt"/>
                        </a:rPr>
                        <a:t> </a:t>
                      </a:r>
                      <a:r>
                        <a:rPr lang="en-GB" sz="765" b="1" i="0" u="none" strike="noStrike" noProof="0" dirty="0">
                          <a:solidFill>
                            <a:srgbClr val="7030A0"/>
                          </a:solidFill>
                          <a:latin typeface="+mn-lt"/>
                        </a:rPr>
                        <a:t>October, 13</a:t>
                      </a:r>
                      <a:r>
                        <a:rPr lang="en-GB" sz="765" b="1" i="0" u="none" strike="noStrike" baseline="30000" noProof="0" dirty="0">
                          <a:solidFill>
                            <a:srgbClr val="7030A0"/>
                          </a:solidFill>
                          <a:latin typeface="+mn-lt"/>
                        </a:rPr>
                        <a:t>th</a:t>
                      </a:r>
                      <a:r>
                        <a:rPr lang="en-GB" sz="765" b="1" i="0" u="none" strike="noStrike" noProof="0" dirty="0">
                          <a:solidFill>
                            <a:srgbClr val="7030A0"/>
                          </a:solidFill>
                          <a:latin typeface="+mn-lt"/>
                        </a:rPr>
                        <a:t> November &amp; 18</a:t>
                      </a:r>
                      <a:r>
                        <a:rPr lang="en-GB" sz="765" b="1" i="0" u="none" strike="noStrike" baseline="30000" noProof="0" dirty="0">
                          <a:solidFill>
                            <a:srgbClr val="7030A0"/>
                          </a:solidFill>
                          <a:latin typeface="+mn-lt"/>
                        </a:rPr>
                        <a:t>th</a:t>
                      </a:r>
                      <a:r>
                        <a:rPr lang="en-GB" sz="765" b="1" i="0" u="none" strike="noStrike" noProof="0" dirty="0">
                          <a:solidFill>
                            <a:srgbClr val="7030A0"/>
                          </a:solidFill>
                          <a:latin typeface="+mn-lt"/>
                        </a:rPr>
                        <a:t> December) </a:t>
                      </a:r>
                      <a:endParaRPr lang="en-GB" sz="765" b="0" i="0" u="none" strike="noStrike" noProof="0" dirty="0">
                        <a:solidFill>
                          <a:srgbClr val="7030A0"/>
                        </a:solidFill>
                        <a:latin typeface="+mn-lt"/>
                      </a:endParaRPr>
                    </a:p>
                  </a:txBody>
                  <a:tcPr>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65" b="1" i="0" u="none" strike="noStrike" baseline="0" noProof="0" dirty="0">
                          <a:solidFill>
                            <a:srgbClr val="000000"/>
                          </a:solidFill>
                          <a:latin typeface="+mn-lt"/>
                        </a:rPr>
                        <a:t>09:00- 1:00pm Splash and Play</a:t>
                      </a:r>
                      <a:r>
                        <a:rPr lang="en-GB" sz="765" b="0" i="0" u="none" strike="noStrike" baseline="0" noProof="0" dirty="0">
                          <a:solidFill>
                            <a:srgbClr val="000000"/>
                          </a:solidFill>
                          <a:latin typeface="+mn-lt"/>
                        </a:rPr>
                        <a:t> @ </a:t>
                      </a:r>
                      <a:r>
                        <a:rPr lang="en-GB" sz="765" b="0" i="0" u="none" strike="noStrike" noProof="0" dirty="0">
                          <a:latin typeface="+mn-lt"/>
                        </a:rPr>
                        <a:t>Oak Park Living Centre, Coppice Rd, Walsall Wood, Walsall WS9 9BH </a:t>
                      </a:r>
                      <a:r>
                        <a:rPr lang="en-GB" sz="765" b="0" i="0" u="none" strike="noStrike" baseline="0" noProof="0" dirty="0">
                          <a:solidFill>
                            <a:srgbClr val="000000"/>
                          </a:solidFill>
                          <a:latin typeface="+mn-lt"/>
                        </a:rPr>
                        <a:t>- £7 per adult and child, Call 01922652266 to book your place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765" b="1" dirty="0">
                        <a:solidFill>
                          <a:schemeClr val="accent2"/>
                        </a:solidFill>
                        <a:latin typeface="+mn-lt"/>
                      </a:endParaRPr>
                    </a:p>
                    <a:p>
                      <a:pPr marL="0" marR="0" lvl="0" indent="0" algn="l" rtl="0" eaLnBrk="1" fontAlgn="auto" latinLnBrk="0" hangingPunct="1">
                        <a:lnSpc>
                          <a:spcPct val="100000"/>
                        </a:lnSpc>
                        <a:spcBef>
                          <a:spcPts val="0"/>
                        </a:spcBef>
                        <a:spcAft>
                          <a:spcPts val="0"/>
                        </a:spcAft>
                        <a:buClrTx/>
                        <a:buSzTx/>
                        <a:buFontTx/>
                        <a:buNone/>
                      </a:pPr>
                      <a:r>
                        <a:rPr lang="en-GB" sz="765" b="1" dirty="0">
                          <a:solidFill>
                            <a:srgbClr val="7030A0"/>
                          </a:solidFill>
                          <a:latin typeface="+mn-lt"/>
                          <a:ea typeface="Calibri"/>
                          <a:cs typeface="Arial"/>
                        </a:rPr>
                        <a:t>09:30- 4:30pm  Walsall Works drop in </a:t>
                      </a:r>
                      <a:r>
                        <a:rPr lang="en-GB" sz="765" dirty="0">
                          <a:solidFill>
                            <a:srgbClr val="7030A0"/>
                          </a:solidFill>
                          <a:latin typeface="+mn-lt"/>
                          <a:ea typeface="Calibri"/>
                          <a:cs typeface="Arial"/>
                        </a:rPr>
                        <a:t>for families @ East Family Hub </a:t>
                      </a:r>
                    </a:p>
                    <a:p>
                      <a:pPr marL="0" marR="0" lvl="0" indent="0" algn="l" rtl="0" eaLnBrk="1" fontAlgn="auto" latinLnBrk="0" hangingPunct="1">
                        <a:lnSpc>
                          <a:spcPct val="100000"/>
                        </a:lnSpc>
                        <a:spcBef>
                          <a:spcPts val="0"/>
                        </a:spcBef>
                        <a:spcAft>
                          <a:spcPts val="0"/>
                        </a:spcAft>
                        <a:buClrTx/>
                        <a:buSzTx/>
                        <a:buFontTx/>
                        <a:buNone/>
                      </a:pPr>
                      <a:endParaRPr lang="en-GB" sz="765" dirty="0">
                        <a:solidFill>
                          <a:srgbClr val="7030A0"/>
                        </a:solidFill>
                        <a:effectLst/>
                        <a:latin typeface="+mn-lt"/>
                        <a:ea typeface="Calibri"/>
                        <a:cs typeface="Arial"/>
                      </a:endParaRPr>
                    </a:p>
                    <a:p>
                      <a:pPr rtl="0"/>
                      <a:r>
                        <a:rPr lang="en-GB" sz="765" b="1" dirty="0">
                          <a:solidFill>
                            <a:schemeClr val="tx1"/>
                          </a:solidFill>
                          <a:effectLst/>
                          <a:latin typeface="+mn-lt"/>
                          <a:ea typeface="Calibri"/>
                          <a:cs typeface="Arial"/>
                        </a:rPr>
                        <a:t>10:00- 16:00pm 5 senses Soft Play with baby exploration class  </a:t>
                      </a:r>
                      <a:r>
                        <a:rPr lang="en-GB" sz="765" b="0" dirty="0">
                          <a:solidFill>
                            <a:schemeClr val="tx1"/>
                          </a:solidFill>
                          <a:effectLst/>
                          <a:latin typeface="+mn-lt"/>
                          <a:ea typeface="Calibri"/>
                          <a:cs typeface="Arial"/>
                        </a:rPr>
                        <a:t>@ </a:t>
                      </a:r>
                      <a:endParaRPr lang="en-GB" sz="765" b="0" kern="1200" dirty="0">
                        <a:solidFill>
                          <a:schemeClr val="tx1"/>
                        </a:solidFill>
                        <a:effectLst/>
                        <a:latin typeface="+mn-lt"/>
                        <a:ea typeface="+mn-ea"/>
                        <a:cs typeface="+mn-cs"/>
                      </a:endParaRPr>
                    </a:p>
                    <a:p>
                      <a:pPr rtl="0"/>
                      <a:r>
                        <a:rPr lang="en-GB" sz="765" kern="1200" dirty="0">
                          <a:solidFill>
                            <a:schemeClr val="dk1"/>
                          </a:solidFill>
                          <a:effectLst/>
                          <a:latin typeface="+mn-lt"/>
                          <a:ea typeface="+mn-ea"/>
                          <a:cs typeface="+mn-cs"/>
                        </a:rPr>
                        <a:t>Walsall wood hub Lichfield Road Walsall wood ws9 9np. £ 5 per child, £4 per sibling – No booking required – for more info call  07724 566961 </a:t>
                      </a:r>
                    </a:p>
                    <a:p>
                      <a:endParaRPr lang="en-US" sz="765" b="1" kern="1200" dirty="0">
                        <a:solidFill>
                          <a:srgbClr val="7030A0"/>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765" b="1" dirty="0">
                          <a:solidFill>
                            <a:schemeClr val="tx1"/>
                          </a:solidFill>
                          <a:latin typeface="+mn-lt"/>
                        </a:rPr>
                        <a:t>6:00 – 7.30pm Floats Fun session @</a:t>
                      </a:r>
                      <a:r>
                        <a:rPr lang="en-US" sz="765" b="1" dirty="0">
                          <a:solidFill>
                            <a:schemeClr val="accent2"/>
                          </a:solidFill>
                          <a:latin typeface="+mn-lt"/>
                        </a:rPr>
                        <a:t> </a:t>
                      </a:r>
                      <a:r>
                        <a:rPr lang="en-GB" sz="765" b="0" i="0" u="none" strike="noStrike" noProof="0" dirty="0">
                          <a:latin typeface="+mn-lt"/>
                        </a:rPr>
                        <a:t>Oak Park Living Centre, Coppice Rd, Walsall Wood, Walsall WS9 9BH </a:t>
                      </a:r>
                      <a:r>
                        <a:rPr lang="en-GB" sz="765" b="0" i="0" u="none" strike="noStrike" noProof="0" dirty="0">
                          <a:solidFill>
                            <a:srgbClr val="000000"/>
                          </a:solidFill>
                          <a:latin typeface="+mn-lt"/>
                        </a:rPr>
                        <a:t>01922652266 to book your place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765" b="0" i="0" u="none" strike="noStrike" noProof="0" dirty="0">
                        <a:solidFill>
                          <a:srgbClr val="000000"/>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765" b="1" i="0" u="none" strike="noStrike" kern="1200" cap="none" spc="0" normalizeH="0" baseline="0" noProof="0" dirty="0">
                          <a:ln>
                            <a:noFill/>
                          </a:ln>
                          <a:solidFill>
                            <a:srgbClr val="7030A0"/>
                          </a:solidFill>
                          <a:effectLst/>
                          <a:uLnTx/>
                          <a:uFillTx/>
                          <a:latin typeface="+mn-lt"/>
                        </a:rPr>
                        <a:t>12.00-2.00pm Dad's peer support group </a:t>
                      </a:r>
                      <a:r>
                        <a:rPr lang="en-GB" sz="765" b="0" i="0" u="none" strike="noStrike" kern="1200" cap="none" spc="0" normalizeH="0" baseline="0" noProof="0" dirty="0">
                          <a:ln>
                            <a:noFill/>
                          </a:ln>
                          <a:solidFill>
                            <a:srgbClr val="7030A0"/>
                          </a:solidFill>
                          <a:effectLst/>
                          <a:uLnTx/>
                          <a:uFillTx/>
                          <a:latin typeface="+mn-lt"/>
                        </a:rPr>
                        <a:t>@ East Family Hub. </a:t>
                      </a:r>
                      <a:r>
                        <a:rPr lang="en-GB" sz="765" b="0" i="0" u="none" strike="noStrike" noProof="0" dirty="0">
                          <a:solidFill>
                            <a:srgbClr val="7030A0"/>
                          </a:solidFill>
                          <a:latin typeface="+mn-lt"/>
                        </a:rPr>
                        <a:t>No booking required, just turn up. </a:t>
                      </a:r>
                      <a:r>
                        <a:rPr lang="en-GB" sz="765" b="1" i="0" u="none" strike="noStrike" noProof="0" dirty="0">
                          <a:solidFill>
                            <a:srgbClr val="7030A0"/>
                          </a:solidFill>
                          <a:latin typeface="+mn-lt"/>
                        </a:rPr>
                        <a:t>(</a:t>
                      </a:r>
                      <a:r>
                        <a:rPr lang="en-GB" sz="765" b="1" i="0" u="none" strike="noStrike" kern="1200" cap="none" spc="0" normalizeH="0" baseline="0" noProof="0" dirty="0">
                          <a:ln>
                            <a:noFill/>
                          </a:ln>
                          <a:solidFill>
                            <a:srgbClr val="7030A0"/>
                          </a:solidFill>
                          <a:effectLst/>
                          <a:uLnTx/>
                          <a:uFillTx/>
                          <a:latin typeface="+mn-lt"/>
                        </a:rPr>
                        <a:t>14</a:t>
                      </a:r>
                      <a:r>
                        <a:rPr lang="en-GB" sz="765" b="1" i="0" u="none" strike="noStrike" kern="1200" cap="none" spc="0" normalizeH="0" baseline="30000" noProof="0" dirty="0">
                          <a:ln>
                            <a:noFill/>
                          </a:ln>
                          <a:solidFill>
                            <a:srgbClr val="7030A0"/>
                          </a:solidFill>
                          <a:effectLst/>
                          <a:uLnTx/>
                          <a:uFillTx/>
                          <a:latin typeface="+mn-lt"/>
                        </a:rPr>
                        <a:t>th</a:t>
                      </a:r>
                      <a:r>
                        <a:rPr lang="en-GB" sz="765" b="1" i="0" u="none" strike="noStrike" kern="1200" cap="none" spc="0" normalizeH="0" baseline="0" noProof="0" dirty="0">
                          <a:ln>
                            <a:noFill/>
                          </a:ln>
                          <a:solidFill>
                            <a:srgbClr val="7030A0"/>
                          </a:solidFill>
                          <a:effectLst/>
                          <a:uLnTx/>
                          <a:uFillTx/>
                          <a:latin typeface="+mn-lt"/>
                        </a:rPr>
                        <a:t> and 28</a:t>
                      </a:r>
                      <a:r>
                        <a:rPr lang="en-GB" sz="765" b="1" i="0" u="none" strike="noStrike" kern="1200" cap="none" spc="0" normalizeH="0" baseline="30000" noProof="0" dirty="0">
                          <a:ln>
                            <a:noFill/>
                          </a:ln>
                          <a:solidFill>
                            <a:srgbClr val="7030A0"/>
                          </a:solidFill>
                          <a:effectLst/>
                          <a:uLnTx/>
                          <a:uFillTx/>
                          <a:latin typeface="+mn-lt"/>
                        </a:rPr>
                        <a:t>th</a:t>
                      </a:r>
                      <a:r>
                        <a:rPr lang="en-GB" sz="765" b="1" i="0" u="none" strike="noStrike" kern="1200" cap="none" spc="0" normalizeH="0" baseline="0" noProof="0" dirty="0">
                          <a:ln>
                            <a:noFill/>
                          </a:ln>
                          <a:solidFill>
                            <a:srgbClr val="7030A0"/>
                          </a:solidFill>
                          <a:effectLst/>
                          <a:uLnTx/>
                          <a:uFillTx/>
                          <a:latin typeface="+mn-lt"/>
                        </a:rPr>
                        <a:t> November)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765" b="1" i="0" u="none" strike="noStrike" kern="1200" cap="none" spc="0" normalizeH="0" baseline="0" noProof="0" dirty="0">
                        <a:ln>
                          <a:noFill/>
                        </a:ln>
                        <a:solidFill>
                          <a:srgbClr val="7030A0"/>
                        </a:solidFill>
                        <a:effectLst/>
                        <a:uLnTx/>
                        <a:uFillTx/>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765" b="1" i="0" u="none" strike="noStrike" noProof="0" dirty="0">
                          <a:solidFill>
                            <a:srgbClr val="7030A0"/>
                          </a:solidFill>
                          <a:latin typeface="+mn-lt"/>
                        </a:rPr>
                        <a:t>10:30- 12:00  Halloween Event </a:t>
                      </a:r>
                      <a:r>
                        <a:rPr lang="en-GB" sz="765" b="0" i="0" u="none" strike="noStrike" noProof="0" dirty="0">
                          <a:solidFill>
                            <a:srgbClr val="7030A0"/>
                          </a:solidFill>
                          <a:latin typeface="+mn-lt"/>
                        </a:rPr>
                        <a:t>@ East Family Hub. </a:t>
                      </a:r>
                      <a:r>
                        <a:rPr lang="en-US" sz="765" kern="1200" dirty="0">
                          <a:solidFill>
                            <a:srgbClr val="7030A0"/>
                          </a:solidFill>
                          <a:effectLst/>
                          <a:latin typeface="+mn-lt"/>
                          <a:ea typeface="+mn-ea"/>
                          <a:cs typeface="+mn-cs"/>
                        </a:rPr>
                        <a:t>Booking welcome by calling the Family Hub on </a:t>
                      </a:r>
                      <a:r>
                        <a:rPr lang="en-GB" sz="765" b="0" i="0" kern="1200" dirty="0">
                          <a:solidFill>
                            <a:srgbClr val="7030A0"/>
                          </a:solidFill>
                          <a:effectLst/>
                          <a:latin typeface="+mn-lt"/>
                          <a:ea typeface="+mn-ea"/>
                          <a:cs typeface="+mn-cs"/>
                        </a:rPr>
                        <a:t>01922 658300 </a:t>
                      </a:r>
                      <a:r>
                        <a:rPr lang="en-US" sz="765" kern="1200" dirty="0">
                          <a:solidFill>
                            <a:srgbClr val="7030A0"/>
                          </a:solidFill>
                          <a:effectLst/>
                          <a:latin typeface="+mn-lt"/>
                          <a:ea typeface="+mn-ea"/>
                          <a:cs typeface="+mn-cs"/>
                        </a:rPr>
                        <a:t>or simply join us on the day.</a:t>
                      </a:r>
                      <a:r>
                        <a:rPr lang="en-US" sz="765" b="1" kern="1200" dirty="0">
                          <a:solidFill>
                            <a:srgbClr val="7030A0"/>
                          </a:solidFill>
                          <a:effectLst/>
                          <a:latin typeface="+mn-lt"/>
                          <a:ea typeface="+mn-ea"/>
                          <a:cs typeface="+mn-cs"/>
                        </a:rPr>
                        <a:t> (Thursday 31</a:t>
                      </a:r>
                      <a:r>
                        <a:rPr lang="en-US" sz="765" b="1" kern="1200" baseline="30000" dirty="0">
                          <a:solidFill>
                            <a:srgbClr val="7030A0"/>
                          </a:solidFill>
                          <a:effectLst/>
                          <a:latin typeface="+mn-lt"/>
                          <a:ea typeface="+mn-ea"/>
                          <a:cs typeface="+mn-cs"/>
                        </a:rPr>
                        <a:t>st</a:t>
                      </a:r>
                      <a:r>
                        <a:rPr lang="en-US" sz="765" b="1" kern="1200" dirty="0">
                          <a:solidFill>
                            <a:srgbClr val="7030A0"/>
                          </a:solidFill>
                          <a:effectLst/>
                          <a:latin typeface="+mn-lt"/>
                          <a:ea typeface="+mn-ea"/>
                          <a:cs typeface="+mn-cs"/>
                        </a:rPr>
                        <a:t> </a:t>
                      </a:r>
                      <a:r>
                        <a:rPr lang="en-GB" sz="765" b="1" i="0" u="none" strike="noStrike" noProof="0" dirty="0">
                          <a:solidFill>
                            <a:srgbClr val="7030A0"/>
                          </a:solidFill>
                          <a:latin typeface="+mn-lt"/>
                        </a:rPr>
                        <a:t>October)</a:t>
                      </a:r>
                      <a:endParaRPr lang="en-GB" sz="765" b="0" i="0" u="none" strike="noStrike" noProof="0" dirty="0">
                        <a:solidFill>
                          <a:srgbClr val="7030A0"/>
                        </a:solidFill>
                        <a:latin typeface="+mn-lt"/>
                      </a:endParaRPr>
                    </a:p>
                    <a:p>
                      <a:pPr marL="0" marR="0" lvl="0" indent="0" algn="l">
                        <a:lnSpc>
                          <a:spcPct val="100000"/>
                        </a:lnSpc>
                        <a:spcBef>
                          <a:spcPts val="0"/>
                        </a:spcBef>
                        <a:spcAft>
                          <a:spcPts val="0"/>
                        </a:spcAft>
                        <a:buNone/>
                      </a:pPr>
                      <a:endParaRPr lang="en-GB" sz="750" b="0" i="0" u="none" strike="noStrike" noProof="0" dirty="0">
                        <a:solidFill>
                          <a:srgbClr val="7030A0"/>
                        </a:solidFill>
                      </a:endParaRPr>
                    </a:p>
                    <a:p>
                      <a:pPr marL="0" marR="0" lvl="0" indent="0" algn="l">
                        <a:lnSpc>
                          <a:spcPct val="100000"/>
                        </a:lnSpc>
                        <a:spcBef>
                          <a:spcPts val="0"/>
                        </a:spcBef>
                        <a:spcAft>
                          <a:spcPts val="0"/>
                        </a:spcAft>
                        <a:buNone/>
                      </a:pPr>
                      <a:r>
                        <a:rPr lang="en-GB" sz="750" b="1" i="0" u="none" strike="noStrike" noProof="0" dirty="0">
                          <a:solidFill>
                            <a:srgbClr val="7030A0"/>
                          </a:solidFill>
                        </a:rPr>
                        <a:t>12-2.30</a:t>
                      </a:r>
                      <a:r>
                        <a:rPr lang="en-GB" sz="750" b="1" i="0" u="none" strike="noStrike" noProof="0" dirty="0">
                          <a:solidFill>
                            <a:srgbClr val="7030A0"/>
                          </a:solidFill>
                          <a:latin typeface="+mn-lt"/>
                        </a:rPr>
                        <a:t> Christmas Event </a:t>
                      </a:r>
                      <a:r>
                        <a:rPr lang="en-GB" sz="750" b="0" i="0" u="none" strike="noStrike" noProof="0" dirty="0">
                          <a:solidFill>
                            <a:srgbClr val="7030A0"/>
                          </a:solidFill>
                          <a:latin typeface="+mn-lt"/>
                        </a:rPr>
                        <a:t>@ East Family Hub. </a:t>
                      </a:r>
                      <a:r>
                        <a:rPr lang="en-GB" sz="750" kern="1200" dirty="0">
                          <a:solidFill>
                            <a:srgbClr val="7030A0"/>
                          </a:solidFill>
                          <a:effectLst/>
                          <a:latin typeface="+mn-lt"/>
                          <a:ea typeface="+mn-ea"/>
                          <a:cs typeface="+mn-cs"/>
                        </a:rPr>
                        <a:t> Join us to celebrate Christmas. </a:t>
                      </a:r>
                      <a:r>
                        <a:rPr lang="en-US" sz="750" kern="1200" dirty="0">
                          <a:solidFill>
                            <a:srgbClr val="7030A0"/>
                          </a:solidFill>
                          <a:effectLst/>
                          <a:latin typeface="+mn-lt"/>
                          <a:ea typeface="+mn-ea"/>
                          <a:cs typeface="+mn-cs"/>
                        </a:rPr>
                        <a:t>Booking welcome by calling the Family Hub on </a:t>
                      </a:r>
                      <a:r>
                        <a:rPr lang="en-GB" sz="750" b="0" i="0" kern="1200" dirty="0">
                          <a:solidFill>
                            <a:srgbClr val="7030A0"/>
                          </a:solidFill>
                          <a:effectLst/>
                          <a:latin typeface="+mn-lt"/>
                          <a:ea typeface="+mn-ea"/>
                          <a:cs typeface="+mn-cs"/>
                        </a:rPr>
                        <a:t>01922 658300 </a:t>
                      </a:r>
                      <a:r>
                        <a:rPr lang="en-GB" sz="750" kern="1200" dirty="0">
                          <a:solidFill>
                            <a:srgbClr val="7030A0"/>
                          </a:solidFill>
                          <a:effectLst/>
                          <a:latin typeface="+mn-lt"/>
                          <a:ea typeface="+mn-ea"/>
                          <a:cs typeface="+mn-cs"/>
                        </a:rPr>
                        <a:t> </a:t>
                      </a:r>
                      <a:r>
                        <a:rPr lang="en-US" sz="750" kern="1200" dirty="0">
                          <a:solidFill>
                            <a:srgbClr val="7030A0"/>
                          </a:solidFill>
                          <a:effectLst/>
                          <a:latin typeface="+mn-lt"/>
                          <a:ea typeface="+mn-ea"/>
                          <a:cs typeface="+mn-cs"/>
                        </a:rPr>
                        <a:t>or simply join us on the day. </a:t>
                      </a:r>
                      <a:r>
                        <a:rPr lang="en-US" sz="750" b="1" kern="1200" dirty="0">
                          <a:solidFill>
                            <a:srgbClr val="7030A0"/>
                          </a:solidFill>
                          <a:effectLst/>
                          <a:latin typeface="+mn-lt"/>
                          <a:ea typeface="+mn-ea"/>
                          <a:cs typeface="+mn-cs"/>
                        </a:rPr>
                        <a:t>(Thursday 19</a:t>
                      </a:r>
                      <a:r>
                        <a:rPr lang="en-US" sz="750" b="1" kern="1200" baseline="30000" dirty="0">
                          <a:solidFill>
                            <a:srgbClr val="7030A0"/>
                          </a:solidFill>
                          <a:effectLst/>
                          <a:latin typeface="+mn-lt"/>
                          <a:ea typeface="+mn-ea"/>
                          <a:cs typeface="+mn-cs"/>
                        </a:rPr>
                        <a:t>th</a:t>
                      </a:r>
                      <a:r>
                        <a:rPr lang="en-US" sz="750" b="1" kern="1200" dirty="0">
                          <a:solidFill>
                            <a:srgbClr val="7030A0"/>
                          </a:solidFill>
                          <a:effectLst/>
                          <a:latin typeface="+mn-lt"/>
                          <a:ea typeface="+mn-ea"/>
                          <a:cs typeface="+mn-cs"/>
                        </a:rPr>
                        <a:t> </a:t>
                      </a:r>
                      <a:r>
                        <a:rPr lang="en-GB" sz="750" b="1" i="0" u="none" strike="noStrike" noProof="0" dirty="0">
                          <a:solidFill>
                            <a:srgbClr val="7030A0"/>
                          </a:solidFill>
                          <a:latin typeface="+mn-lt"/>
                        </a:rPr>
                        <a:t>December)</a:t>
                      </a:r>
                      <a:endParaRPr lang="en-GB" sz="750" b="0" i="0" u="none" strike="noStrike" noProof="0" dirty="0">
                        <a:solidFill>
                          <a:srgbClr val="7030A0"/>
                        </a:solidFill>
                        <a:latin typeface="+mn-lt"/>
                      </a:endParaRPr>
                    </a:p>
                  </a:txBody>
                  <a:tcPr>
                    <a:solidFill>
                      <a:schemeClr val="accent1">
                        <a:lumMod val="20000"/>
                        <a:lumOff val="80000"/>
                      </a:schemeClr>
                    </a:solidFill>
                  </a:tcPr>
                </a:tc>
                <a:tc>
                  <a:txBody>
                    <a:bodyPr/>
                    <a:lstStyle/>
                    <a:p>
                      <a:pPr rtl="0"/>
                      <a:r>
                        <a:rPr lang="en-GB" sz="765" b="1" dirty="0">
                          <a:solidFill>
                            <a:schemeClr val="tx1"/>
                          </a:solidFill>
                          <a:effectLst/>
                          <a:latin typeface="+mn-lt"/>
                          <a:ea typeface="Calibri"/>
                          <a:cs typeface="Arial"/>
                        </a:rPr>
                        <a:t>10.00- 4.00pm 5 Senses Soft Play and Messy Play </a:t>
                      </a:r>
                      <a:r>
                        <a:rPr lang="en-GB" sz="765" b="0" dirty="0">
                          <a:solidFill>
                            <a:schemeClr val="tx1"/>
                          </a:solidFill>
                          <a:effectLst/>
                          <a:latin typeface="+mn-lt"/>
                          <a:ea typeface="Calibri"/>
                          <a:cs typeface="Arial"/>
                        </a:rPr>
                        <a:t>@ </a:t>
                      </a:r>
                      <a:endParaRPr lang="en-GB" sz="765" b="0" kern="1200" dirty="0">
                        <a:solidFill>
                          <a:schemeClr val="tx1"/>
                        </a:solidFill>
                        <a:effectLst/>
                        <a:latin typeface="+mn-lt"/>
                        <a:ea typeface="+mn-ea"/>
                        <a:cs typeface="+mn-cs"/>
                      </a:endParaRPr>
                    </a:p>
                    <a:p>
                      <a:pPr rtl="0"/>
                      <a:r>
                        <a:rPr lang="en-GB" sz="765" kern="1200" dirty="0">
                          <a:solidFill>
                            <a:schemeClr val="dk1"/>
                          </a:solidFill>
                          <a:effectLst/>
                          <a:latin typeface="+mn-lt"/>
                          <a:ea typeface="+mn-ea"/>
                          <a:cs typeface="+mn-cs"/>
                        </a:rPr>
                        <a:t>Walsall wood hub Lichfield Road Walsall wood ws9 9np. £ 5 per child, £4 per sibling – No booking required – for more info call  07724 566961 </a:t>
                      </a:r>
                    </a:p>
                    <a:p>
                      <a:pPr marL="0" marR="0" lvl="0" indent="0" algn="l" rtl="0" eaLnBrk="1" fontAlgn="auto" latinLnBrk="0" hangingPunct="1">
                        <a:lnSpc>
                          <a:spcPct val="100000"/>
                        </a:lnSpc>
                        <a:spcBef>
                          <a:spcPts val="0"/>
                        </a:spcBef>
                        <a:spcAft>
                          <a:spcPts val="0"/>
                        </a:spcAft>
                        <a:buClrTx/>
                        <a:buSzTx/>
                        <a:buFontTx/>
                        <a:buNone/>
                      </a:pPr>
                      <a:endParaRPr lang="en-GB" sz="765" b="1" i="0" u="none" strike="noStrike" baseline="0" noProof="0" dirty="0">
                        <a:solidFill>
                          <a:srgbClr val="7030A0"/>
                        </a:solidFill>
                        <a:latin typeface="+mn-lt"/>
                      </a:endParaRPr>
                    </a:p>
                  </a:txBody>
                  <a:tcPr>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65" b="1" i="0" u="none" strike="noStrike" noProof="0" dirty="0">
                          <a:latin typeface="+mn-lt"/>
                        </a:rPr>
                        <a:t>09.00-10.00am &amp; 10.30- 11.30am </a:t>
                      </a:r>
                      <a:r>
                        <a:rPr lang="en-GB" sz="765" b="1" i="0" u="none" strike="noStrike" noProof="0" dirty="0"/>
                        <a:t>Activity Gym </a:t>
                      </a:r>
                      <a:r>
                        <a:rPr lang="en-GB" sz="765" b="1" dirty="0">
                          <a:latin typeface="+mn-lt"/>
                        </a:rPr>
                        <a:t>Preschool Gymnastics</a:t>
                      </a:r>
                      <a:r>
                        <a:rPr lang="en-GB" sz="765" dirty="0">
                          <a:latin typeface="+mn-lt"/>
                        </a:rPr>
                        <a:t> @ Manor Farm, </a:t>
                      </a:r>
                      <a:r>
                        <a:rPr lang="en-GB" sz="765" b="0" i="0" kern="1200" dirty="0">
                          <a:solidFill>
                            <a:schemeClr val="dk1"/>
                          </a:solidFill>
                          <a:effectLst/>
                          <a:latin typeface="+mn-lt"/>
                          <a:ea typeface="+mn-ea"/>
                          <a:cs typeface="+mn-cs"/>
                        </a:rPr>
                        <a:t>King George Cres, Rushall, Walsall WS4 1EU</a:t>
                      </a:r>
                      <a:r>
                        <a:rPr lang="en-GB" sz="765" dirty="0">
                          <a:latin typeface="+mn-lt"/>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65" b="0" i="0" u="none" strike="noStrike" noProof="0" dirty="0"/>
                        <a:t>First session free, £25/month (18 months – 4 years)- </a:t>
                      </a:r>
                      <a:r>
                        <a:rPr lang="en-GB" sz="765" b="0" i="0" u="none" strike="noStrike" noProof="0" dirty="0">
                          <a:latin typeface="+mn-lt"/>
                        </a:rPr>
                        <a:t>Book a free trial or add your child to the waiting list using the following link: </a:t>
                      </a:r>
                      <a:r>
                        <a:rPr lang="en-GB" sz="765" b="0" i="0" u="none" strike="noStrike" noProof="0" dirty="0">
                          <a:latin typeface="+mn-lt"/>
                          <a:hlinkClick r:id="rId7"/>
                        </a:rPr>
                        <a:t>https://www.active-gym.co.uk/preschool</a:t>
                      </a:r>
                      <a:r>
                        <a:rPr lang="en-GB" sz="765" b="0" i="0" u="none" strike="noStrike" noProof="0" dirty="0">
                          <a:latin typeface="+mn-lt"/>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765" b="0" i="0" u="none" strike="noStrike" noProof="0" dirty="0">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765" b="1" dirty="0">
                          <a:solidFill>
                            <a:schemeClr val="tx1"/>
                          </a:solidFill>
                          <a:latin typeface="+mn-lt"/>
                        </a:rPr>
                        <a:t>2:00 – 3:00pm Floats Fun session @</a:t>
                      </a:r>
                      <a:r>
                        <a:rPr lang="en-US" sz="765" b="1" dirty="0">
                          <a:solidFill>
                            <a:schemeClr val="accent2"/>
                          </a:solidFill>
                          <a:latin typeface="+mn-lt"/>
                        </a:rPr>
                        <a:t> </a:t>
                      </a:r>
                      <a:r>
                        <a:rPr lang="en-GB" sz="765" b="0" i="0" u="none" strike="noStrike" noProof="0" dirty="0">
                          <a:latin typeface="+mn-lt"/>
                        </a:rPr>
                        <a:t>Oak Park Living Centre, Coppice Rd, Walsall Wood, Walsall WS9 9BH </a:t>
                      </a:r>
                      <a:r>
                        <a:rPr lang="en-GB" sz="765" b="0" i="0" u="none" strike="noStrike" noProof="0" dirty="0">
                          <a:solidFill>
                            <a:srgbClr val="000000"/>
                          </a:solidFill>
                          <a:latin typeface="+mn-lt"/>
                        </a:rPr>
                        <a:t>- £5 per person / Under 5 £3, Call 01922652266 to book your place</a:t>
                      </a:r>
                    </a:p>
                    <a:p>
                      <a:pPr marL="0" marR="0" lvl="0" indent="0" algn="l">
                        <a:lnSpc>
                          <a:spcPct val="100000"/>
                        </a:lnSpc>
                        <a:spcBef>
                          <a:spcPts val="0"/>
                        </a:spcBef>
                        <a:spcAft>
                          <a:spcPts val="0"/>
                        </a:spcAft>
                        <a:buClrTx/>
                        <a:buSzTx/>
                        <a:buFontTx/>
                        <a:buNone/>
                      </a:pPr>
                      <a:endParaRPr lang="en-GB" sz="765" b="1" i="0" u="none" strike="noStrike" noProof="0" dirty="0">
                        <a:solidFill>
                          <a:srgbClr val="7030A0"/>
                        </a:solidFill>
                        <a:latin typeface="+mn-lt"/>
                      </a:endParaRPr>
                    </a:p>
                    <a:p>
                      <a:pPr marL="0" marR="0" lvl="0" indent="0" algn="l">
                        <a:lnSpc>
                          <a:spcPct val="100000"/>
                        </a:lnSpc>
                        <a:spcBef>
                          <a:spcPts val="0"/>
                        </a:spcBef>
                        <a:spcAft>
                          <a:spcPts val="0"/>
                        </a:spcAft>
                        <a:buClrTx/>
                        <a:buSzTx/>
                        <a:buFontTx/>
                        <a:buNone/>
                      </a:pPr>
                      <a:r>
                        <a:rPr lang="en-GB" sz="765" b="1" i="0" u="none" strike="noStrike" noProof="0" dirty="0">
                          <a:solidFill>
                            <a:srgbClr val="7030A0"/>
                          </a:solidFill>
                          <a:latin typeface="+mn-lt"/>
                        </a:rPr>
                        <a:t>10.30-12.00pm Stay and Play </a:t>
                      </a:r>
                      <a:r>
                        <a:rPr lang="en-GB" sz="765" b="0" i="0" u="none" strike="noStrike" noProof="0" dirty="0">
                          <a:solidFill>
                            <a:srgbClr val="7030A0"/>
                          </a:solidFill>
                          <a:latin typeface="+mn-lt"/>
                        </a:rPr>
                        <a:t>@ East Family Hub</a:t>
                      </a:r>
                      <a:r>
                        <a:rPr lang="en-GB" sz="765" b="0" i="0" u="none" strike="noStrike" noProof="0" dirty="0">
                          <a:solidFill>
                            <a:srgbClr val="000000"/>
                          </a:solidFill>
                          <a:latin typeface="+mn-lt"/>
                        </a:rPr>
                        <a:t>. </a:t>
                      </a:r>
                      <a:r>
                        <a:rPr lang="en-US" sz="765" kern="1200" dirty="0">
                          <a:solidFill>
                            <a:srgbClr val="7030A0"/>
                          </a:solidFill>
                          <a:effectLst/>
                          <a:latin typeface="+mn-lt"/>
                          <a:ea typeface="+mn-ea"/>
                          <a:cs typeface="+mn-cs"/>
                        </a:rPr>
                        <a:t>Booking welcome by calling the Family Hub on </a:t>
                      </a:r>
                      <a:r>
                        <a:rPr lang="en-GB" sz="765" b="0" i="0" kern="1200" dirty="0">
                          <a:solidFill>
                            <a:srgbClr val="7030A0"/>
                          </a:solidFill>
                          <a:effectLst/>
                          <a:latin typeface="+mn-lt"/>
                          <a:ea typeface="+mn-ea"/>
                          <a:cs typeface="+mn-cs"/>
                        </a:rPr>
                        <a:t>01922 658300 </a:t>
                      </a:r>
                      <a:r>
                        <a:rPr lang="en-US" sz="765" kern="1200" dirty="0">
                          <a:solidFill>
                            <a:srgbClr val="7030A0"/>
                          </a:solidFill>
                          <a:effectLst/>
                          <a:latin typeface="+mn-lt"/>
                          <a:ea typeface="+mn-ea"/>
                          <a:cs typeface="+mn-cs"/>
                        </a:rPr>
                        <a:t>or simply join us on the day. </a:t>
                      </a:r>
                      <a:r>
                        <a:rPr lang="en-US" sz="765" b="1" kern="1200" dirty="0">
                          <a:solidFill>
                            <a:srgbClr val="7030A0"/>
                          </a:solidFill>
                          <a:effectLst/>
                          <a:latin typeface="+mn-lt"/>
                          <a:ea typeface="+mn-ea"/>
                          <a:cs typeface="+mn-cs"/>
                        </a:rPr>
                        <a:t>(26</a:t>
                      </a:r>
                      <a:r>
                        <a:rPr lang="en-US" sz="765" b="1" kern="1200" baseline="30000" dirty="0">
                          <a:solidFill>
                            <a:srgbClr val="7030A0"/>
                          </a:solidFill>
                          <a:effectLst/>
                          <a:latin typeface="+mn-lt"/>
                          <a:ea typeface="+mn-ea"/>
                          <a:cs typeface="+mn-cs"/>
                        </a:rPr>
                        <a:t>th</a:t>
                      </a:r>
                      <a:r>
                        <a:rPr lang="en-US" sz="765" b="1" kern="1200" dirty="0">
                          <a:solidFill>
                            <a:srgbClr val="7030A0"/>
                          </a:solidFill>
                          <a:effectLst/>
                          <a:latin typeface="+mn-lt"/>
                          <a:ea typeface="+mn-ea"/>
                          <a:cs typeface="+mn-cs"/>
                        </a:rPr>
                        <a:t> October)</a:t>
                      </a:r>
                    </a:p>
                    <a:p>
                      <a:pPr marL="0" marR="0" lvl="0" indent="0" algn="l">
                        <a:lnSpc>
                          <a:spcPct val="100000"/>
                        </a:lnSpc>
                        <a:spcBef>
                          <a:spcPts val="0"/>
                        </a:spcBef>
                        <a:spcAft>
                          <a:spcPts val="0"/>
                        </a:spcAft>
                        <a:buClrTx/>
                        <a:buSzTx/>
                        <a:buFontTx/>
                        <a:buNone/>
                      </a:pPr>
                      <a:endParaRPr lang="en-US" sz="765" b="0" i="0" u="none" strike="noStrike" kern="1200" noProof="0" dirty="0">
                        <a:solidFill>
                          <a:schemeClr val="dk1"/>
                        </a:solidFill>
                        <a:effectLst/>
                        <a:latin typeface="+mn-lt"/>
                        <a:ea typeface="+mn-ea"/>
                        <a:cs typeface="+mn-cs"/>
                      </a:endParaRPr>
                    </a:p>
                    <a:p>
                      <a:pPr marL="0" marR="0" lvl="0" indent="0" algn="l">
                        <a:lnSpc>
                          <a:spcPct val="100000"/>
                        </a:lnSpc>
                        <a:spcBef>
                          <a:spcPts val="0"/>
                        </a:spcBef>
                        <a:spcAft>
                          <a:spcPts val="0"/>
                        </a:spcAft>
                        <a:buNone/>
                      </a:pPr>
                      <a:endParaRPr lang="en-GB" sz="765" b="1" i="0" u="none" strike="noStrike" noProof="0" dirty="0">
                        <a:solidFill>
                          <a:srgbClr val="7030A0"/>
                        </a:solidFill>
                        <a:latin typeface="Calibri"/>
                      </a:endParaRPr>
                    </a:p>
                  </a:txBody>
                  <a:tcPr>
                    <a:solidFill>
                      <a:schemeClr val="accent1">
                        <a:lumMod val="20000"/>
                        <a:lumOff val="80000"/>
                      </a:schemeClr>
                    </a:solidFill>
                  </a:tcPr>
                </a:tc>
                <a:extLst>
                  <a:ext uri="{0D108BD9-81ED-4DB2-BD59-A6C34878D82A}">
                    <a16:rowId xmlns:a16="http://schemas.microsoft.com/office/drawing/2014/main" val="4185352847"/>
                  </a:ext>
                </a:extLst>
              </a:tr>
            </a:tbl>
          </a:graphicData>
        </a:graphic>
      </p:graphicFrame>
      <p:sp>
        <p:nvSpPr>
          <p:cNvPr id="4" name="TextBox 3">
            <a:extLst>
              <a:ext uri="{FF2B5EF4-FFF2-40B4-BE49-F238E27FC236}">
                <a16:creationId xmlns:a16="http://schemas.microsoft.com/office/drawing/2014/main" id="{B800ED65-C869-C08D-CDD5-9A9CF3E43AE3}"/>
              </a:ext>
            </a:extLst>
          </p:cNvPr>
          <p:cNvSpPr txBox="1"/>
          <p:nvPr/>
        </p:nvSpPr>
        <p:spPr>
          <a:xfrm>
            <a:off x="4490414" y="1570736"/>
            <a:ext cx="7469312"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solidFill>
                  <a:schemeClr val="tx1">
                    <a:lumMod val="50000"/>
                    <a:lumOff val="50000"/>
                  </a:schemeClr>
                </a:solidFill>
              </a:rPr>
              <a:t>** Always contact groups before attending in case of any changes</a:t>
            </a:r>
            <a:endParaRPr lang="en-US" sz="1400" dirty="0">
              <a:solidFill>
                <a:schemeClr val="tx1">
                  <a:lumMod val="50000"/>
                  <a:lumOff val="50000"/>
                </a:schemeClr>
              </a:solidFill>
              <a:cs typeface="Calibri"/>
            </a:endParaRPr>
          </a:p>
        </p:txBody>
      </p:sp>
      <p:sp>
        <p:nvSpPr>
          <p:cNvPr id="2" name="TextBox 1">
            <a:extLst>
              <a:ext uri="{FF2B5EF4-FFF2-40B4-BE49-F238E27FC236}">
                <a16:creationId xmlns:a16="http://schemas.microsoft.com/office/drawing/2014/main" id="{1886A99D-2ECE-A231-2A0D-2E7E1FBBDA51}"/>
              </a:ext>
            </a:extLst>
          </p:cNvPr>
          <p:cNvSpPr txBox="1"/>
          <p:nvPr/>
        </p:nvSpPr>
        <p:spPr>
          <a:xfrm>
            <a:off x="199176" y="0"/>
            <a:ext cx="746931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i="1" dirty="0">
                <a:cs typeface="Calibri"/>
              </a:rPr>
              <a:t>Key – Purple - funded by Walsall Family Hubs and located in Community spoke  or East Family Hub , </a:t>
            </a:r>
            <a:r>
              <a:rPr lang="en-GB" sz="900" b="0" i="0" dirty="0">
                <a:effectLst/>
                <a:latin typeface="Quicksand"/>
              </a:rPr>
              <a:t>Silver Court, Walsall, WS8 6HA </a:t>
            </a:r>
            <a:endParaRPr lang="en-GB" sz="900" b="0" i="1" dirty="0">
              <a:effectLst/>
              <a:latin typeface="Quicksand"/>
            </a:endParaRPr>
          </a:p>
          <a:p>
            <a:r>
              <a:rPr lang="en-GB" sz="900" i="1" dirty="0">
                <a:latin typeface="Quicksand"/>
                <a:cs typeface="Calibri"/>
              </a:rPr>
              <a:t>Black – Signed up to Walsall Family Hubs Directory </a:t>
            </a:r>
            <a:endParaRPr lang="en-US" sz="900" i="1" dirty="0">
              <a:cs typeface="Calibri"/>
            </a:endParaRPr>
          </a:p>
        </p:txBody>
      </p:sp>
      <p:pic>
        <p:nvPicPr>
          <p:cNvPr id="6" name="Picture 5" descr="A building with glass doors and a railing&#10;&#10;Description automatically generated">
            <a:extLst>
              <a:ext uri="{FF2B5EF4-FFF2-40B4-BE49-F238E27FC236}">
                <a16:creationId xmlns:a16="http://schemas.microsoft.com/office/drawing/2014/main" id="{2BCF2B64-9318-A35F-145C-E14A7E46B93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664647" y="92079"/>
            <a:ext cx="2295079" cy="1721310"/>
          </a:xfrm>
          <a:prstGeom prst="rect">
            <a:avLst/>
          </a:prstGeom>
          <a:ln>
            <a:noFill/>
          </a:ln>
          <a:effectLst>
            <a:softEdge rad="112500"/>
          </a:effectLst>
        </p:spPr>
      </p:pic>
      <p:pic>
        <p:nvPicPr>
          <p:cNvPr id="5" name="Graphic 4" descr="Jack-O-Lantern outline">
            <a:extLst>
              <a:ext uri="{FF2B5EF4-FFF2-40B4-BE49-F238E27FC236}">
                <a16:creationId xmlns:a16="http://schemas.microsoft.com/office/drawing/2014/main" id="{F57A4C4E-652B-7D19-8E66-35DA01500EDD}"/>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9527580" y="5370489"/>
            <a:ext cx="462735" cy="462735"/>
          </a:xfrm>
          <a:prstGeom prst="rect">
            <a:avLst/>
          </a:prstGeom>
        </p:spPr>
      </p:pic>
    </p:spTree>
    <p:extLst>
      <p:ext uri="{BB962C8B-B14F-4D97-AF65-F5344CB8AC3E}">
        <p14:creationId xmlns:p14="http://schemas.microsoft.com/office/powerpoint/2010/main" val="40834155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CBC68E99-0DF7-3EFC-B574-562D7EE69042}"/>
              </a:ext>
            </a:extLst>
          </p:cNvPr>
          <p:cNvSpPr txBox="1"/>
          <p:nvPr/>
        </p:nvSpPr>
        <p:spPr>
          <a:xfrm>
            <a:off x="4435526" y="690925"/>
            <a:ext cx="5584773" cy="1062174"/>
          </a:xfrm>
          <a:prstGeom prst="rect">
            <a:avLst/>
          </a:prstGeom>
        </p:spPr>
        <p:txBody>
          <a:bodyPr vert="horz" lIns="91440" tIns="45720" rIns="91440" bIns="45720" rtlCol="0" anchor="ctr">
            <a:noAutofit/>
          </a:bodyPr>
          <a:lstStyle/>
          <a:p>
            <a:pPr>
              <a:lnSpc>
                <a:spcPct val="90000"/>
              </a:lnSpc>
              <a:spcBef>
                <a:spcPct val="0"/>
              </a:spcBef>
              <a:spcAft>
                <a:spcPts val="600"/>
              </a:spcAft>
            </a:pPr>
            <a:r>
              <a:rPr lang="en-US" sz="2000" b="1" kern="1200" dirty="0">
                <a:ea typeface="+mj-ea"/>
                <a:cs typeface="+mj-cs"/>
              </a:rPr>
              <a:t>West </a:t>
            </a:r>
            <a:r>
              <a:rPr lang="en-US" sz="2000" b="1" dirty="0">
                <a:ea typeface="+mj-ea"/>
                <a:cs typeface="+mj-cs"/>
              </a:rPr>
              <a:t>Activity Timetable for 0 – 5 years </a:t>
            </a:r>
          </a:p>
          <a:p>
            <a:pPr>
              <a:lnSpc>
                <a:spcPct val="90000"/>
              </a:lnSpc>
              <a:spcBef>
                <a:spcPct val="0"/>
              </a:spcBef>
              <a:spcAft>
                <a:spcPts val="600"/>
              </a:spcAft>
            </a:pPr>
            <a:endParaRPr lang="en-US" sz="1050" b="1" dirty="0">
              <a:ea typeface="+mj-ea"/>
              <a:cs typeface="+mj-cs"/>
            </a:endParaRPr>
          </a:p>
          <a:p>
            <a:pPr>
              <a:lnSpc>
                <a:spcPct val="90000"/>
              </a:lnSpc>
              <a:spcBef>
                <a:spcPct val="0"/>
              </a:spcBef>
              <a:spcAft>
                <a:spcPts val="600"/>
              </a:spcAft>
            </a:pPr>
            <a:r>
              <a:rPr lang="en-US" sz="2000" b="0" i="0" dirty="0">
                <a:solidFill>
                  <a:srgbClr val="000000"/>
                </a:solidFill>
                <a:effectLst/>
              </a:rPr>
              <a:t>Serving; Willenhall North &amp; Willenhall South, Bentley &amp; Darlaston North, Darlaston South.</a:t>
            </a:r>
            <a:endParaRPr lang="en-US" sz="2000" dirty="0">
              <a:solidFill>
                <a:srgbClr val="000000"/>
              </a:solidFill>
              <a:cs typeface="Calibri"/>
            </a:endParaRPr>
          </a:p>
          <a:p>
            <a:pPr>
              <a:lnSpc>
                <a:spcPct val="90000"/>
              </a:lnSpc>
              <a:spcBef>
                <a:spcPct val="0"/>
              </a:spcBef>
              <a:spcAft>
                <a:spcPts val="600"/>
              </a:spcAft>
            </a:pPr>
            <a:endParaRPr lang="en-US" dirty="0">
              <a:cs typeface="Calibri" panose="020F0502020204030204"/>
            </a:endParaRPr>
          </a:p>
          <a:p>
            <a:pPr>
              <a:lnSpc>
                <a:spcPct val="90000"/>
              </a:lnSpc>
              <a:spcBef>
                <a:spcPct val="0"/>
              </a:spcBef>
              <a:spcAft>
                <a:spcPts val="600"/>
              </a:spcAft>
            </a:pPr>
            <a:r>
              <a:rPr lang="en-GB" sz="1800" b="1" dirty="0"/>
              <a:t>October – December 2024 </a:t>
            </a:r>
          </a:p>
          <a:p>
            <a:pPr>
              <a:lnSpc>
                <a:spcPct val="90000"/>
              </a:lnSpc>
              <a:spcBef>
                <a:spcPct val="0"/>
              </a:spcBef>
              <a:spcAft>
                <a:spcPts val="600"/>
              </a:spcAft>
            </a:pPr>
            <a:endParaRPr lang="en-US" dirty="0"/>
          </a:p>
        </p:txBody>
      </p:sp>
      <p:graphicFrame>
        <p:nvGraphicFramePr>
          <p:cNvPr id="14" name="Table 14">
            <a:extLst>
              <a:ext uri="{FF2B5EF4-FFF2-40B4-BE49-F238E27FC236}">
                <a16:creationId xmlns:a16="http://schemas.microsoft.com/office/drawing/2014/main" id="{C5347262-126D-F5A8-C32E-787411E80FB0}"/>
              </a:ext>
            </a:extLst>
          </p:cNvPr>
          <p:cNvGraphicFramePr>
            <a:graphicFrameLocks noGrp="1"/>
          </p:cNvGraphicFramePr>
          <p:nvPr>
            <p:extLst>
              <p:ext uri="{D42A27DB-BD31-4B8C-83A1-F6EECF244321}">
                <p14:modId xmlns:p14="http://schemas.microsoft.com/office/powerpoint/2010/main" val="2607605057"/>
              </p:ext>
            </p:extLst>
          </p:nvPr>
        </p:nvGraphicFramePr>
        <p:xfrm>
          <a:off x="171389" y="2292566"/>
          <a:ext cx="11958637" cy="4019751"/>
        </p:xfrm>
        <a:graphic>
          <a:graphicData uri="http://schemas.openxmlformats.org/drawingml/2006/table">
            <a:tbl>
              <a:tblPr firstRow="1" bandRow="1">
                <a:tableStyleId>{5C22544A-7EE6-4342-B048-85BDC9FD1C3A}</a:tableStyleId>
              </a:tblPr>
              <a:tblGrid>
                <a:gridCol w="1681058">
                  <a:extLst>
                    <a:ext uri="{9D8B030D-6E8A-4147-A177-3AD203B41FA5}">
                      <a16:colId xmlns:a16="http://schemas.microsoft.com/office/drawing/2014/main" val="3357038009"/>
                    </a:ext>
                  </a:extLst>
                </a:gridCol>
                <a:gridCol w="1852045">
                  <a:extLst>
                    <a:ext uri="{9D8B030D-6E8A-4147-A177-3AD203B41FA5}">
                      <a16:colId xmlns:a16="http://schemas.microsoft.com/office/drawing/2014/main" val="2845381904"/>
                    </a:ext>
                  </a:extLst>
                </a:gridCol>
                <a:gridCol w="2589091">
                  <a:extLst>
                    <a:ext uri="{9D8B030D-6E8A-4147-A177-3AD203B41FA5}">
                      <a16:colId xmlns:a16="http://schemas.microsoft.com/office/drawing/2014/main" val="2685225871"/>
                    </a:ext>
                  </a:extLst>
                </a:gridCol>
                <a:gridCol w="2725646">
                  <a:extLst>
                    <a:ext uri="{9D8B030D-6E8A-4147-A177-3AD203B41FA5}">
                      <a16:colId xmlns:a16="http://schemas.microsoft.com/office/drawing/2014/main" val="3062912873"/>
                    </a:ext>
                  </a:extLst>
                </a:gridCol>
                <a:gridCol w="1428523">
                  <a:extLst>
                    <a:ext uri="{9D8B030D-6E8A-4147-A177-3AD203B41FA5}">
                      <a16:colId xmlns:a16="http://schemas.microsoft.com/office/drawing/2014/main" val="263296185"/>
                    </a:ext>
                  </a:extLst>
                </a:gridCol>
                <a:gridCol w="1682274">
                  <a:extLst>
                    <a:ext uri="{9D8B030D-6E8A-4147-A177-3AD203B41FA5}">
                      <a16:colId xmlns:a16="http://schemas.microsoft.com/office/drawing/2014/main" val="1840927555"/>
                    </a:ext>
                  </a:extLst>
                </a:gridCol>
              </a:tblGrid>
              <a:tr h="240006">
                <a:tc>
                  <a:txBody>
                    <a:bodyPr/>
                    <a:lstStyle/>
                    <a:p>
                      <a:r>
                        <a:rPr lang="en-GB" sz="1100"/>
                        <a:t>Monday</a:t>
                      </a:r>
                    </a:p>
                  </a:txBody>
                  <a:tcPr marL="60724" marR="60724" marT="30362" marB="30362"/>
                </a:tc>
                <a:tc>
                  <a:txBody>
                    <a:bodyPr/>
                    <a:lstStyle/>
                    <a:p>
                      <a:r>
                        <a:rPr lang="en-GB" sz="1100"/>
                        <a:t>Tuesday</a:t>
                      </a:r>
                    </a:p>
                  </a:txBody>
                  <a:tcPr marL="60724" marR="60724" marT="30362" marB="30362"/>
                </a:tc>
                <a:tc>
                  <a:txBody>
                    <a:bodyPr/>
                    <a:lstStyle/>
                    <a:p>
                      <a:r>
                        <a:rPr lang="en-GB" sz="1100"/>
                        <a:t>Wednesday</a:t>
                      </a:r>
                    </a:p>
                  </a:txBody>
                  <a:tcPr marL="60724" marR="60724" marT="30362" marB="30362"/>
                </a:tc>
                <a:tc>
                  <a:txBody>
                    <a:bodyPr/>
                    <a:lstStyle/>
                    <a:p>
                      <a:r>
                        <a:rPr lang="en-GB" sz="1100" dirty="0"/>
                        <a:t>Thursday</a:t>
                      </a:r>
                    </a:p>
                  </a:txBody>
                  <a:tcPr marL="60724" marR="60724" marT="30362" marB="30362"/>
                </a:tc>
                <a:tc>
                  <a:txBody>
                    <a:bodyPr/>
                    <a:lstStyle/>
                    <a:p>
                      <a:r>
                        <a:rPr lang="en-GB" sz="1100"/>
                        <a:t>Friday</a:t>
                      </a:r>
                    </a:p>
                  </a:txBody>
                  <a:tcPr marL="60724" marR="60724" marT="30362" marB="30362"/>
                </a:tc>
                <a:tc>
                  <a:txBody>
                    <a:bodyPr/>
                    <a:lstStyle/>
                    <a:p>
                      <a:r>
                        <a:rPr lang="en-GB" sz="1100" dirty="0"/>
                        <a:t>Saturday</a:t>
                      </a:r>
                    </a:p>
                  </a:txBody>
                  <a:tcPr marL="60724" marR="60724" marT="30362" marB="30362"/>
                </a:tc>
                <a:extLst>
                  <a:ext uri="{0D108BD9-81ED-4DB2-BD59-A6C34878D82A}">
                    <a16:rowId xmlns:a16="http://schemas.microsoft.com/office/drawing/2014/main" val="2448909737"/>
                  </a:ext>
                </a:extLst>
              </a:tr>
              <a:tr h="3779745">
                <a:tc>
                  <a:txBody>
                    <a:bodyPr/>
                    <a:lstStyle/>
                    <a:p>
                      <a:pPr lvl="0">
                        <a:buNone/>
                      </a:pPr>
                      <a:r>
                        <a:rPr lang="en-GB" sz="800" b="1" i="0" u="none" strike="noStrike" noProof="0" dirty="0">
                          <a:latin typeface="+mn-lt"/>
                        </a:rPr>
                        <a:t>9.15 – 11.15am Baby &amp; Toddler Group </a:t>
                      </a:r>
                      <a:r>
                        <a:rPr lang="en-GB" sz="800" b="0" i="0" u="none" strike="noStrike" noProof="0" dirty="0">
                          <a:latin typeface="+mn-lt"/>
                        </a:rPr>
                        <a:t>@ The Salvation Army, The Leys, Darlaston, WS10 8DP - 90p for adults / 70p children per session, No booking required (0-4 </a:t>
                      </a:r>
                      <a:r>
                        <a:rPr lang="en-GB" sz="800" b="0" i="0" u="none" strike="noStrike" noProof="0" dirty="0" err="1">
                          <a:latin typeface="+mn-lt"/>
                        </a:rPr>
                        <a:t>yrs</a:t>
                      </a:r>
                      <a:r>
                        <a:rPr lang="en-GB" sz="800" b="0" i="0" u="none" strike="noStrike" noProof="0" dirty="0">
                          <a:latin typeface="+mn-lt"/>
                        </a:rPr>
                        <a:t>)</a:t>
                      </a:r>
                    </a:p>
                    <a:p>
                      <a:pPr lvl="0">
                        <a:buNone/>
                      </a:pPr>
                      <a:endParaRPr lang="en-GB" sz="800" b="0" i="0" u="none" strike="noStrike" noProof="0" dirty="0">
                        <a:latin typeface="+mn-lt"/>
                      </a:endParaRPr>
                    </a:p>
                    <a:p>
                      <a:pPr lvl="0">
                        <a:buNone/>
                      </a:pPr>
                      <a:r>
                        <a:rPr lang="en-GB" sz="800" b="1" i="0" u="none" strike="noStrike" noProof="0" dirty="0">
                          <a:solidFill>
                            <a:srgbClr val="7030A0"/>
                          </a:solidFill>
                          <a:latin typeface="+mn-lt"/>
                        </a:rPr>
                        <a:t>First Aid Awareness Workshop </a:t>
                      </a:r>
                      <a:r>
                        <a:rPr lang="en-GB" sz="800" b="0" i="0" u="none" strike="noStrike" noProof="0" dirty="0">
                          <a:solidFill>
                            <a:srgbClr val="7030A0"/>
                          </a:solidFill>
                          <a:latin typeface="+mn-lt"/>
                        </a:rPr>
                        <a:t>@ Moxley People's Centre, 3 Queen St, Moxley, Wednesbury WS10 8TA. To book your place you can email familyhubs@walsall.gov.uk ​with your name, what session you would like to book, ​your postcode and email address​ </a:t>
                      </a:r>
                      <a:r>
                        <a:rPr lang="en-GB" sz="800" b="1" i="0" u="none" strike="noStrike" noProof="0" dirty="0">
                          <a:solidFill>
                            <a:srgbClr val="7030A0"/>
                          </a:solidFill>
                          <a:latin typeface="+mn-lt"/>
                        </a:rPr>
                        <a:t>(Monday 7th October)</a:t>
                      </a:r>
                    </a:p>
                    <a:p>
                      <a:pPr lvl="0">
                        <a:buNone/>
                      </a:pPr>
                      <a:endParaRPr lang="en-GB" sz="800" b="0" i="0" u="none" strike="noStrike" noProof="0" dirty="0">
                        <a:solidFill>
                          <a:srgbClr val="7030A0"/>
                        </a:solidFill>
                        <a:latin typeface="+mn-lt"/>
                      </a:endParaRPr>
                    </a:p>
                    <a:p>
                      <a:pPr lvl="0">
                        <a:buNone/>
                      </a:pPr>
                      <a:r>
                        <a:rPr lang="en-GB" sz="800" b="1" i="0" u="none" strike="noStrike" noProof="0" dirty="0">
                          <a:solidFill>
                            <a:srgbClr val="7030A0"/>
                          </a:solidFill>
                          <a:latin typeface="+mn-lt"/>
                        </a:rPr>
                        <a:t>10.00-11.00am PEEP </a:t>
                      </a:r>
                      <a:r>
                        <a:rPr lang="en-GB" sz="800" b="0" i="0" u="none" strike="noStrike" noProof="0" dirty="0">
                          <a:solidFill>
                            <a:srgbClr val="7030A0"/>
                          </a:solidFill>
                          <a:latin typeface="+mn-lt"/>
                        </a:rPr>
                        <a:t>@ West family hub, </a:t>
                      </a:r>
                      <a:r>
                        <a:rPr lang="en-GB" sz="800" b="0" i="0" u="none" strike="noStrike" noProof="0" dirty="0" err="1">
                          <a:solidFill>
                            <a:srgbClr val="7030A0"/>
                          </a:solidFill>
                          <a:latin typeface="+mn-lt"/>
                        </a:rPr>
                        <a:t>Ilmington</a:t>
                      </a:r>
                      <a:r>
                        <a:rPr lang="en-GB" sz="800" b="0" i="0" u="none" strike="noStrike" noProof="0" dirty="0">
                          <a:solidFill>
                            <a:srgbClr val="7030A0"/>
                          </a:solidFill>
                          <a:latin typeface="+mn-lt"/>
                        </a:rPr>
                        <a:t> House, Crescent Road, Wednesbury, WS10 8AE. Please email </a:t>
                      </a:r>
                      <a:r>
                        <a:rPr lang="en-GB" sz="800" b="0" i="0" u="none" strike="noStrike" noProof="0" dirty="0">
                          <a:solidFill>
                            <a:srgbClr val="7030A0"/>
                          </a:solidFill>
                          <a:latin typeface="+mn-lt"/>
                          <a:hlinkClick r:id="rId3"/>
                        </a:rPr>
                        <a:t>familyhubs@walsall.gov.uk</a:t>
                      </a:r>
                      <a:r>
                        <a:rPr lang="en-GB" sz="800" b="0" i="0" u="none" strike="noStrike" noProof="0" dirty="0">
                          <a:solidFill>
                            <a:srgbClr val="7030A0"/>
                          </a:solidFill>
                          <a:latin typeface="+mn-lt"/>
                        </a:rPr>
                        <a:t> to book your place </a:t>
                      </a:r>
                      <a:r>
                        <a:rPr lang="en-GB" sz="800" b="1" i="0" u="none" strike="noStrike" noProof="0" dirty="0">
                          <a:solidFill>
                            <a:srgbClr val="7030A0"/>
                          </a:solidFill>
                          <a:latin typeface="+mn-lt"/>
                        </a:rPr>
                        <a:t>(11th, 18th, 25</a:t>
                      </a:r>
                      <a:r>
                        <a:rPr lang="en-GB" sz="800" b="1" i="0" u="none" strike="noStrike" baseline="30000" noProof="0" dirty="0">
                          <a:solidFill>
                            <a:srgbClr val="7030A0"/>
                          </a:solidFill>
                          <a:latin typeface="+mn-lt"/>
                        </a:rPr>
                        <a:t>th</a:t>
                      </a:r>
                      <a:r>
                        <a:rPr lang="en-GB" sz="800" b="1" i="0" u="none" strike="noStrike" noProof="0" dirty="0">
                          <a:solidFill>
                            <a:srgbClr val="7030A0"/>
                          </a:solidFill>
                          <a:latin typeface="+mn-lt"/>
                        </a:rPr>
                        <a:t> November)</a:t>
                      </a:r>
                      <a:endParaRPr lang="en-GB" sz="800" b="0" i="0" u="none" strike="noStrike" noProof="0" dirty="0">
                        <a:solidFill>
                          <a:srgbClr val="7030A0"/>
                        </a:solidFill>
                        <a:latin typeface="+mn-lt"/>
                      </a:endParaRPr>
                    </a:p>
                    <a:p>
                      <a:pPr lvl="0">
                        <a:buNone/>
                      </a:pPr>
                      <a:endParaRPr lang="en-GB" sz="800" b="1" i="0" u="none" strike="noStrike" noProof="0" dirty="0">
                        <a:solidFill>
                          <a:srgbClr val="7030A0"/>
                        </a:solidFill>
                        <a:latin typeface="+mn-lt"/>
                      </a:endParaRPr>
                    </a:p>
                  </a:txBody>
                  <a:tcPr marL="60724" marR="60724" marT="30362" marB="30362">
                    <a:solidFill>
                      <a:schemeClr val="accent1">
                        <a:lumMod val="20000"/>
                        <a:lumOff val="80000"/>
                      </a:schemeClr>
                    </a:solidFill>
                  </a:tcPr>
                </a:tc>
                <a:tc>
                  <a:txBody>
                    <a:bodyPr/>
                    <a:lstStyle/>
                    <a:p>
                      <a:pPr lvl="0">
                        <a:buNone/>
                      </a:pPr>
                      <a:r>
                        <a:rPr lang="en-GB" sz="800" b="1" dirty="0">
                          <a:latin typeface="+mn-lt"/>
                        </a:rPr>
                        <a:t>9.15 – 11.15am Baby &amp; Toddler Group </a:t>
                      </a:r>
                      <a:r>
                        <a:rPr lang="en-GB" sz="800" dirty="0">
                          <a:latin typeface="+mn-lt"/>
                        </a:rPr>
                        <a:t>@ The Salvation Army, The Leys, Darlaston, WS10 8DP - 90p for adults / 70p children per session, No booking required (0-4 </a:t>
                      </a:r>
                      <a:r>
                        <a:rPr lang="en-GB" sz="800" dirty="0" err="1">
                          <a:latin typeface="+mn-lt"/>
                        </a:rPr>
                        <a:t>yrs</a:t>
                      </a:r>
                      <a:r>
                        <a:rPr lang="en-GB" sz="800" dirty="0">
                          <a:latin typeface="+mn-lt"/>
                        </a:rPr>
                        <a:t>) </a:t>
                      </a:r>
                    </a:p>
                    <a:p>
                      <a:pPr lvl="0">
                        <a:buNone/>
                      </a:pPr>
                      <a:endParaRPr lang="en-GB" sz="800" dirty="0">
                        <a:latin typeface="+mn-lt"/>
                      </a:endParaRPr>
                    </a:p>
                    <a:p>
                      <a:pPr lvl="0">
                        <a:buNone/>
                      </a:pPr>
                      <a:r>
                        <a:rPr lang="en-GB" sz="800" b="1" dirty="0">
                          <a:solidFill>
                            <a:schemeClr val="tx1"/>
                          </a:solidFill>
                          <a:latin typeface="+mn-lt"/>
                        </a:rPr>
                        <a:t>12.30 – 2.30pm Tiny Tearaways Stay &amp; Play </a:t>
                      </a:r>
                      <a:r>
                        <a:rPr lang="en-GB" sz="800" dirty="0">
                          <a:solidFill>
                            <a:schemeClr val="tx1"/>
                          </a:solidFill>
                          <a:latin typeface="+mn-lt"/>
                        </a:rPr>
                        <a:t>@ Willenhall Chart Centre, Gomer Street, Willenhall, WV13 2NS - £2 per child, No booking required (0-5yrs) </a:t>
                      </a:r>
                    </a:p>
                    <a:p>
                      <a:endParaRPr lang="en-GB" sz="800" dirty="0">
                        <a:latin typeface="+mn-lt"/>
                      </a:endParaRPr>
                    </a:p>
                    <a:p>
                      <a:pPr marL="0" marR="0" lvl="0" indent="0" algn="l">
                        <a:lnSpc>
                          <a:spcPct val="100000"/>
                        </a:lnSpc>
                        <a:spcBef>
                          <a:spcPts val="0"/>
                        </a:spcBef>
                        <a:spcAft>
                          <a:spcPts val="0"/>
                        </a:spcAft>
                        <a:buClrTx/>
                        <a:buSzTx/>
                        <a:buFontTx/>
                        <a:buNone/>
                      </a:pPr>
                      <a:endParaRPr lang="en-US" sz="800" kern="1200" dirty="0">
                        <a:solidFill>
                          <a:srgbClr val="7030A0"/>
                        </a:solidFill>
                        <a:effectLst/>
                        <a:latin typeface="+mn-lt"/>
                        <a:ea typeface="+mn-ea"/>
                        <a:cs typeface="+mn-cs"/>
                      </a:endParaRPr>
                    </a:p>
                    <a:p>
                      <a:pPr marL="0" marR="0" lvl="0" indent="0" algn="l">
                        <a:lnSpc>
                          <a:spcPct val="100000"/>
                        </a:lnSpc>
                        <a:spcBef>
                          <a:spcPts val="0"/>
                        </a:spcBef>
                        <a:spcAft>
                          <a:spcPts val="0"/>
                        </a:spcAft>
                        <a:buClrTx/>
                        <a:buSzTx/>
                        <a:buFontTx/>
                        <a:buNone/>
                      </a:pPr>
                      <a:r>
                        <a:rPr lang="en-US" sz="800" b="1" kern="1200" dirty="0">
                          <a:solidFill>
                            <a:srgbClr val="7030A0"/>
                          </a:solidFill>
                          <a:effectLst/>
                          <a:latin typeface="+mn-lt"/>
                          <a:ea typeface="+mn-ea"/>
                          <a:cs typeface="+mn-cs"/>
                        </a:rPr>
                        <a:t>2.00-3.00pm Parent Panel Dads Drop in. </a:t>
                      </a:r>
                      <a:r>
                        <a:rPr lang="en-US" sz="800" b="0" kern="1200" dirty="0">
                          <a:solidFill>
                            <a:srgbClr val="7030A0"/>
                          </a:solidFill>
                          <a:effectLst/>
                          <a:latin typeface="+mn-lt"/>
                          <a:ea typeface="+mn-ea"/>
                          <a:cs typeface="+mn-cs"/>
                        </a:rPr>
                        <a:t>Calling all male caregivers we want to hear your experience of parenting in Walsall. Come along and share your views, enjoy Free refreshments and have a chat with others. No need to book just drop in. </a:t>
                      </a:r>
                      <a:r>
                        <a:rPr lang="en-US" sz="800" b="1" kern="1200" dirty="0">
                          <a:solidFill>
                            <a:srgbClr val="7030A0"/>
                          </a:solidFill>
                          <a:effectLst/>
                          <a:latin typeface="+mn-lt"/>
                          <a:ea typeface="+mn-ea"/>
                          <a:cs typeface="+mn-cs"/>
                        </a:rPr>
                        <a:t>(Tuesday 5th November)</a:t>
                      </a:r>
                      <a:endParaRPr lang="en-US" sz="800" kern="1200" dirty="0">
                        <a:solidFill>
                          <a:srgbClr val="7030A0"/>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latin typeface="+mn-lt"/>
                      </a:endParaRPr>
                    </a:p>
                    <a:p>
                      <a:pPr lvl="0">
                        <a:buNone/>
                      </a:pPr>
                      <a:r>
                        <a:rPr lang="en-GB" sz="800" b="1" dirty="0">
                          <a:solidFill>
                            <a:srgbClr val="7030A0"/>
                          </a:solidFill>
                          <a:latin typeface="+mn-lt"/>
                        </a:rPr>
                        <a:t>11.00-12.00pm Grandparents Coffee and Chat </a:t>
                      </a:r>
                      <a:r>
                        <a:rPr lang="en-GB" sz="800" dirty="0">
                          <a:solidFill>
                            <a:srgbClr val="7030A0"/>
                          </a:solidFill>
                          <a:latin typeface="+mn-lt"/>
                        </a:rPr>
                        <a:t>@ Moxley People's Centre, Queen St, Moxley, Wednesbury WS10 8TA </a:t>
                      </a:r>
                      <a:r>
                        <a:rPr lang="en-GB" sz="800" b="1" dirty="0">
                          <a:solidFill>
                            <a:srgbClr val="7030A0"/>
                          </a:solidFill>
                          <a:latin typeface="+mn-lt"/>
                        </a:rPr>
                        <a:t>(1</a:t>
                      </a:r>
                      <a:r>
                        <a:rPr lang="en-GB" sz="800" b="1" baseline="30000" dirty="0">
                          <a:solidFill>
                            <a:srgbClr val="7030A0"/>
                          </a:solidFill>
                          <a:latin typeface="+mn-lt"/>
                        </a:rPr>
                        <a:t>st</a:t>
                      </a:r>
                      <a:r>
                        <a:rPr lang="en-GB" sz="800" b="1" dirty="0">
                          <a:solidFill>
                            <a:srgbClr val="7030A0"/>
                          </a:solidFill>
                          <a:latin typeface="+mn-lt"/>
                        </a:rPr>
                        <a:t> October)</a:t>
                      </a:r>
                    </a:p>
                    <a:p>
                      <a:pPr lvl="0">
                        <a:buNone/>
                      </a:pPr>
                      <a:endParaRPr lang="en-GB" sz="800" b="1" dirty="0">
                        <a:solidFill>
                          <a:srgbClr val="7030A0"/>
                        </a:solidFill>
                        <a:latin typeface="+mn-lt"/>
                      </a:endParaRPr>
                    </a:p>
                    <a:p>
                      <a:pPr lvl="0">
                        <a:buNone/>
                      </a:pPr>
                      <a:r>
                        <a:rPr lang="en-GB" sz="800" b="1" dirty="0">
                          <a:solidFill>
                            <a:srgbClr val="7030A0"/>
                          </a:solidFill>
                          <a:latin typeface="+mn-lt"/>
                        </a:rPr>
                        <a:t>09:30am – Introducing solid foods to your baby </a:t>
                      </a:r>
                      <a:r>
                        <a:rPr lang="en-GB" sz="800" b="0" dirty="0">
                          <a:solidFill>
                            <a:srgbClr val="7030A0"/>
                          </a:solidFill>
                          <a:latin typeface="+mn-lt"/>
                        </a:rPr>
                        <a:t>@ West Family Hub. To book email </a:t>
                      </a:r>
                      <a:r>
                        <a:rPr lang="en-GB" sz="800" b="0" dirty="0">
                          <a:solidFill>
                            <a:srgbClr val="7030A0"/>
                          </a:solidFill>
                          <a:latin typeface="+mn-lt"/>
                          <a:hlinkClick r:id="rId3"/>
                        </a:rPr>
                        <a:t>familyhubs@walsall.gov.uk</a:t>
                      </a:r>
                      <a:r>
                        <a:rPr lang="en-GB" sz="800" b="0" dirty="0">
                          <a:solidFill>
                            <a:srgbClr val="7030A0"/>
                          </a:solidFill>
                          <a:latin typeface="+mn-lt"/>
                        </a:rPr>
                        <a:t> </a:t>
                      </a:r>
                    </a:p>
                  </a:txBody>
                  <a:tcPr marL="60724" marR="60724" marT="30362" marB="30362">
                    <a:solidFill>
                      <a:schemeClr val="accent1">
                        <a:lumMod val="20000"/>
                        <a:lumOff val="80000"/>
                      </a:schemeClr>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800" b="1" dirty="0">
                          <a:solidFill>
                            <a:srgbClr val="7030A0"/>
                          </a:solidFill>
                          <a:latin typeface="+mn-lt"/>
                        </a:rPr>
                        <a:t>09.00 – 5.00pm Birth Registration </a:t>
                      </a:r>
                      <a:r>
                        <a:rPr lang="en-GB" sz="800" b="0" dirty="0">
                          <a:solidFill>
                            <a:srgbClr val="7030A0"/>
                          </a:solidFill>
                          <a:latin typeface="+mn-lt"/>
                        </a:rPr>
                        <a:t>@ West Family Hub, WS10 8AE </a:t>
                      </a:r>
                    </a:p>
                    <a:p>
                      <a:pPr marL="0" marR="0" lvl="0" indent="0" algn="l" rtl="0" eaLnBrk="1" fontAlgn="auto" latinLnBrk="0" hangingPunct="1">
                        <a:lnSpc>
                          <a:spcPct val="100000"/>
                        </a:lnSpc>
                        <a:spcBef>
                          <a:spcPts val="0"/>
                        </a:spcBef>
                        <a:spcAft>
                          <a:spcPts val="0"/>
                        </a:spcAft>
                        <a:buClrTx/>
                        <a:buSzTx/>
                        <a:buFontTx/>
                        <a:buNone/>
                      </a:pPr>
                      <a:r>
                        <a:rPr lang="en-GB" sz="800" b="0" dirty="0">
                          <a:solidFill>
                            <a:srgbClr val="7030A0"/>
                          </a:solidFill>
                          <a:latin typeface="+mn-lt"/>
                        </a:rPr>
                        <a:t>To book  </a:t>
                      </a:r>
                      <a:r>
                        <a:rPr lang="en-GB" sz="800" b="0" i="0" u="none" strike="noStrike" noProof="0" dirty="0">
                          <a:solidFill>
                            <a:srgbClr val="7030A0"/>
                          </a:solidFill>
                          <a:hlinkClick r:id="rId4">
                            <a:extLst>
                              <a:ext uri="{A12FA001-AC4F-418D-AE19-62706E023703}">
                                <ahyp:hlinkClr xmlns:ahyp="http://schemas.microsoft.com/office/drawing/2018/hyperlinkcolor" val="tx"/>
                              </a:ext>
                            </a:extLst>
                          </a:hlinkClick>
                        </a:rPr>
                        <a:t>Register a birth | Walsall Council</a:t>
                      </a:r>
                      <a:r>
                        <a:rPr lang="en-GB" sz="800" b="0" dirty="0">
                          <a:solidFill>
                            <a:srgbClr val="7030A0"/>
                          </a:solidFill>
                          <a:latin typeface="+mn-lt"/>
                        </a:rPr>
                        <a:t> </a:t>
                      </a:r>
                      <a:endParaRPr lang="en-GB" sz="800" b="1" dirty="0">
                        <a:latin typeface="+mn-lt"/>
                      </a:endParaRPr>
                    </a:p>
                    <a:p>
                      <a:pPr marL="0" marR="0" lvl="0" indent="0" algn="l">
                        <a:lnSpc>
                          <a:spcPct val="100000"/>
                        </a:lnSpc>
                        <a:spcBef>
                          <a:spcPts val="0"/>
                        </a:spcBef>
                        <a:spcAft>
                          <a:spcPts val="0"/>
                        </a:spcAft>
                        <a:buClrTx/>
                        <a:buSzTx/>
                        <a:buFontTx/>
                        <a:buNone/>
                      </a:pPr>
                      <a:endParaRPr lang="en-GB" sz="800" b="1" dirty="0">
                        <a:latin typeface="+mn-lt"/>
                      </a:endParaRPr>
                    </a:p>
                    <a:p>
                      <a:pPr marL="0" marR="0" lvl="0" indent="0" algn="l">
                        <a:lnSpc>
                          <a:spcPct val="100000"/>
                        </a:lnSpc>
                        <a:spcBef>
                          <a:spcPts val="0"/>
                        </a:spcBef>
                        <a:spcAft>
                          <a:spcPts val="0"/>
                        </a:spcAft>
                        <a:buClrTx/>
                        <a:buSzTx/>
                        <a:buFontTx/>
                        <a:buNone/>
                      </a:pPr>
                      <a:r>
                        <a:rPr lang="en-GB" sz="800" b="1" dirty="0">
                          <a:latin typeface="+mn-lt"/>
                        </a:rPr>
                        <a:t>9.15 – 11.15am Baby &amp; Toddler Group </a:t>
                      </a:r>
                      <a:r>
                        <a:rPr lang="en-GB" sz="800" dirty="0">
                          <a:latin typeface="+mn-lt"/>
                        </a:rPr>
                        <a:t>@ The Salvation Army, The Leys, Darlaston, WS10 8DP - 90p for adults / 70p children per session, No booking required (0-4 </a:t>
                      </a:r>
                      <a:r>
                        <a:rPr lang="en-GB" sz="800" dirty="0" err="1">
                          <a:latin typeface="+mn-lt"/>
                        </a:rPr>
                        <a:t>yrs</a:t>
                      </a:r>
                      <a:r>
                        <a:rPr lang="en-GB" sz="800" dirty="0">
                          <a:latin typeface="+mn-lt"/>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b="1" i="0" u="none" strike="noStrike" baseline="0" noProof="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baseline="0" noProof="0" dirty="0">
                          <a:solidFill>
                            <a:schemeClr val="tx1"/>
                          </a:solidFill>
                          <a:latin typeface="+mn-lt"/>
                        </a:rPr>
                        <a:t>9.30-11.30am Frankie's Parents and Tots </a:t>
                      </a:r>
                      <a:r>
                        <a:rPr lang="en-GB" sz="800" b="0" i="0" u="none" strike="noStrike" baseline="0" noProof="0" dirty="0">
                          <a:solidFill>
                            <a:schemeClr val="tx1"/>
                          </a:solidFill>
                          <a:latin typeface="+mn-lt"/>
                        </a:rPr>
                        <a:t>@ The Hive Community Hub, The Square, Lichfield Road, New Invention, Willenhall, WV12 5EA- £1 per child, No booking required (0-3 years)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b="0" i="0" u="none" strike="noStrike" baseline="0" noProof="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baseline="0" noProof="0" dirty="0">
                          <a:solidFill>
                            <a:schemeClr val="tx1"/>
                          </a:solidFill>
                          <a:latin typeface="+mn-lt"/>
                        </a:rPr>
                        <a:t>10:00am Storytime &amp; Craft </a:t>
                      </a:r>
                      <a:r>
                        <a:rPr lang="en-GB" sz="800" b="0" i="0" u="none" strike="noStrike" baseline="0" noProof="0" dirty="0">
                          <a:solidFill>
                            <a:schemeClr val="tx1"/>
                          </a:solidFill>
                          <a:latin typeface="+mn-lt"/>
                        </a:rPr>
                        <a:t>@ Willenhall Library, 1 Walsall St, Willenhall WV13 2EX – Free, please call 01922 650771 to book your place.</a:t>
                      </a:r>
                    </a:p>
                    <a:p>
                      <a:pPr lvl="0">
                        <a:buNone/>
                      </a:pPr>
                      <a:endParaRPr lang="en-GB" sz="800" b="0" i="0" u="none" strike="noStrike" noProof="0" dirty="0">
                        <a:solidFill>
                          <a:srgbClr val="000000"/>
                        </a:solidFill>
                        <a:latin typeface="+mn-lt"/>
                      </a:endParaRPr>
                    </a:p>
                    <a:p>
                      <a:pPr lvl="0">
                        <a:buNone/>
                      </a:pPr>
                      <a:r>
                        <a:rPr lang="en-GB" sz="800" b="1" i="0" u="none" strike="noStrike" noProof="0" dirty="0">
                          <a:solidFill>
                            <a:srgbClr val="000000"/>
                          </a:solidFill>
                          <a:latin typeface="+mn-lt"/>
                        </a:rPr>
                        <a:t>09:00-12:00pm </a:t>
                      </a:r>
                      <a:r>
                        <a:rPr lang="en-GB" sz="800" b="1" i="0" u="none" strike="noStrike" noProof="0" dirty="0">
                          <a:solidFill>
                            <a:srgbClr val="000000"/>
                          </a:solidFill>
                        </a:rPr>
                        <a:t>Parent &amp; Toddler group </a:t>
                      </a:r>
                      <a:r>
                        <a:rPr lang="en-GB" sz="800" b="0" i="0" u="none" strike="noStrike" noProof="0" dirty="0">
                          <a:solidFill>
                            <a:srgbClr val="000000"/>
                          </a:solidFill>
                        </a:rPr>
                        <a:t> @</a:t>
                      </a:r>
                      <a:r>
                        <a:rPr lang="en-GB" sz="800" b="0" i="0" u="none" strike="noStrike" noProof="0" dirty="0">
                          <a:solidFill>
                            <a:srgbClr val="000000"/>
                          </a:solidFill>
                          <a:latin typeface="Calibri"/>
                        </a:rPr>
                        <a:t>Church on The Corner, 1 King Charles Avenue, Bentley WS2 0DL, </a:t>
                      </a:r>
                      <a:r>
                        <a:rPr lang="en-GB" sz="800" b="0" i="0" u="none" strike="noStrike" noProof="0" dirty="0">
                          <a:solidFill>
                            <a:srgbClr val="000000"/>
                          </a:solidFill>
                        </a:rPr>
                        <a:t>No booking just come along,  £1 per child </a:t>
                      </a:r>
                    </a:p>
                    <a:p>
                      <a:pPr lvl="0">
                        <a:buNone/>
                      </a:pPr>
                      <a:endParaRPr lang="en-GB" sz="800" b="0" i="0" u="none" strike="noStrike" noProof="0" dirty="0">
                        <a:solidFill>
                          <a:srgbClr val="000000"/>
                        </a:solidFill>
                        <a:latin typeface="+mn-lt"/>
                      </a:endParaRPr>
                    </a:p>
                    <a:p>
                      <a:pPr lvl="0">
                        <a:buNone/>
                      </a:pPr>
                      <a:r>
                        <a:rPr lang="en-GB" sz="800" b="1" i="0" u="none" strike="noStrike" noProof="0" dirty="0">
                          <a:solidFill>
                            <a:srgbClr val="000000"/>
                          </a:solidFill>
                          <a:latin typeface="+mn-lt"/>
                        </a:rPr>
                        <a:t>10:00 – 12:00pm Hive Parent and Tots </a:t>
                      </a:r>
                      <a:r>
                        <a:rPr lang="en-GB" sz="800" b="0" i="0" u="none" strike="noStrike" noProof="0" dirty="0">
                          <a:solidFill>
                            <a:srgbClr val="000000"/>
                          </a:solidFill>
                          <a:latin typeface="+mn-lt"/>
                        </a:rPr>
                        <a:t>@ </a:t>
                      </a:r>
                      <a:r>
                        <a:rPr lang="en-GB" sz="800" dirty="0"/>
                        <a:t>The Hive Community Hub, The Square, Lichfield Road, New Invention, WV12 5EA – No booking </a:t>
                      </a:r>
                    </a:p>
                    <a:p>
                      <a:pPr lvl="0">
                        <a:buNone/>
                      </a:pPr>
                      <a:endParaRPr lang="en-GB" sz="800" b="0" i="0" u="none" strike="noStrike" noProof="0" dirty="0">
                        <a:solidFill>
                          <a:srgbClr val="000000"/>
                        </a:solidFill>
                        <a:latin typeface="+mn-lt"/>
                      </a:endParaRPr>
                    </a:p>
                    <a:p>
                      <a:pPr lvl="0">
                        <a:buNone/>
                      </a:pPr>
                      <a:r>
                        <a:rPr lang="en-GB" sz="800" b="1" i="0" u="none" strike="noStrike" noProof="0" dirty="0">
                          <a:solidFill>
                            <a:srgbClr val="7030A0"/>
                          </a:solidFill>
                          <a:latin typeface="+mn-lt"/>
                        </a:rPr>
                        <a:t> 9.30-11.00am Henry (0-5yrs) </a:t>
                      </a:r>
                      <a:r>
                        <a:rPr lang="en-GB" sz="800" b="0" i="0" u="none" strike="noStrike" noProof="0" dirty="0">
                          <a:solidFill>
                            <a:srgbClr val="7030A0"/>
                          </a:solidFill>
                          <a:latin typeface="+mn-lt"/>
                        </a:rPr>
                        <a:t>@ Willenhall Chart Centre, 19 Gomer St, Willenhall WV13 2NS </a:t>
                      </a:r>
                      <a:r>
                        <a:rPr lang="en-GB" sz="800" b="1" i="0" u="none" strike="noStrike" noProof="0" dirty="0">
                          <a:solidFill>
                            <a:srgbClr val="7030A0"/>
                          </a:solidFill>
                          <a:latin typeface="+mn-lt"/>
                        </a:rPr>
                        <a:t>(9th,16</a:t>
                      </a:r>
                      <a:r>
                        <a:rPr lang="en-GB" sz="800" b="1" i="0" u="none" strike="noStrike" baseline="30000" noProof="0" dirty="0">
                          <a:solidFill>
                            <a:srgbClr val="7030A0"/>
                          </a:solidFill>
                          <a:latin typeface="+mn-lt"/>
                        </a:rPr>
                        <a:t>th</a:t>
                      </a:r>
                      <a:r>
                        <a:rPr lang="en-GB" sz="800" b="1" i="0" u="none" strike="noStrike" noProof="0" dirty="0">
                          <a:solidFill>
                            <a:srgbClr val="7030A0"/>
                          </a:solidFill>
                          <a:latin typeface="+mn-lt"/>
                        </a:rPr>
                        <a:t>,23</a:t>
                      </a:r>
                      <a:r>
                        <a:rPr lang="en-GB" sz="800" b="1" i="0" u="none" strike="noStrike" baseline="30000" noProof="0" dirty="0">
                          <a:solidFill>
                            <a:srgbClr val="7030A0"/>
                          </a:solidFill>
                          <a:latin typeface="+mn-lt"/>
                        </a:rPr>
                        <a:t>rd</a:t>
                      </a:r>
                      <a:r>
                        <a:rPr lang="en-GB" sz="800" b="1" i="0" u="none" strike="noStrike" noProof="0" dirty="0">
                          <a:solidFill>
                            <a:srgbClr val="7030A0"/>
                          </a:solidFill>
                          <a:latin typeface="+mn-lt"/>
                        </a:rPr>
                        <a:t> October, 6</a:t>
                      </a:r>
                      <a:r>
                        <a:rPr lang="en-GB" sz="800" b="1" i="0" u="none" strike="noStrike" baseline="30000" noProof="0" dirty="0">
                          <a:solidFill>
                            <a:srgbClr val="7030A0"/>
                          </a:solidFill>
                          <a:latin typeface="+mn-lt"/>
                        </a:rPr>
                        <a:t>th</a:t>
                      </a:r>
                      <a:r>
                        <a:rPr lang="en-GB" sz="800" b="1" i="0" u="none" strike="noStrike" noProof="0" dirty="0">
                          <a:solidFill>
                            <a:srgbClr val="7030A0"/>
                          </a:solidFill>
                          <a:latin typeface="+mn-lt"/>
                        </a:rPr>
                        <a:t>,13</a:t>
                      </a:r>
                      <a:r>
                        <a:rPr lang="en-GB" sz="800" b="1" i="0" u="none" strike="noStrike" baseline="30000" noProof="0" dirty="0">
                          <a:solidFill>
                            <a:srgbClr val="7030A0"/>
                          </a:solidFill>
                          <a:latin typeface="+mn-lt"/>
                        </a:rPr>
                        <a:t>th</a:t>
                      </a:r>
                      <a:r>
                        <a:rPr lang="en-GB" sz="800" b="1" i="0" u="none" strike="noStrike" noProof="0" dirty="0">
                          <a:solidFill>
                            <a:srgbClr val="7030A0"/>
                          </a:solidFill>
                          <a:latin typeface="+mn-lt"/>
                        </a:rPr>
                        <a:t>,20</a:t>
                      </a:r>
                      <a:r>
                        <a:rPr lang="en-GB" sz="800" b="1" i="0" u="none" strike="noStrike" baseline="30000" noProof="0" dirty="0">
                          <a:solidFill>
                            <a:srgbClr val="7030A0"/>
                          </a:solidFill>
                          <a:latin typeface="+mn-lt"/>
                        </a:rPr>
                        <a:t>th</a:t>
                      </a:r>
                      <a:r>
                        <a:rPr lang="en-GB" sz="800" b="1" i="0" u="none" strike="noStrike" noProof="0" dirty="0">
                          <a:solidFill>
                            <a:srgbClr val="7030A0"/>
                          </a:solidFill>
                          <a:latin typeface="+mn-lt"/>
                        </a:rPr>
                        <a:t>,27</a:t>
                      </a:r>
                      <a:r>
                        <a:rPr lang="en-GB" sz="800" b="1" i="0" u="none" strike="noStrike" baseline="30000" noProof="0" dirty="0">
                          <a:solidFill>
                            <a:srgbClr val="7030A0"/>
                          </a:solidFill>
                          <a:latin typeface="+mn-lt"/>
                        </a:rPr>
                        <a:t>th</a:t>
                      </a:r>
                      <a:r>
                        <a:rPr lang="en-GB" sz="800" b="1" i="0" u="none" strike="noStrike" noProof="0" dirty="0">
                          <a:solidFill>
                            <a:srgbClr val="7030A0"/>
                          </a:solidFill>
                          <a:latin typeface="+mn-lt"/>
                        </a:rPr>
                        <a:t> October)</a:t>
                      </a:r>
                      <a:endParaRPr lang="en-GB" sz="800" b="0" i="0" u="none" strike="noStrike" noProof="0" dirty="0">
                        <a:solidFill>
                          <a:srgbClr val="7030A0"/>
                        </a:solidFill>
                        <a:latin typeface="+mn-lt"/>
                      </a:endParaRPr>
                    </a:p>
                  </a:txBody>
                  <a:tcPr marL="60724" marR="60724" marT="30362" marB="30362">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baseline="0" noProof="0" dirty="0">
                          <a:solidFill>
                            <a:schemeClr val="tx1"/>
                          </a:solidFill>
                          <a:latin typeface="+mn-lt"/>
                        </a:rPr>
                        <a:t>10:00am </a:t>
                      </a:r>
                      <a:r>
                        <a:rPr lang="en-GB" sz="800" b="1" i="0" u="none" strike="noStrike" baseline="0" noProof="0" dirty="0" err="1">
                          <a:solidFill>
                            <a:schemeClr val="tx1"/>
                          </a:solidFill>
                          <a:latin typeface="+mn-lt"/>
                        </a:rPr>
                        <a:t>Storytots</a:t>
                      </a:r>
                      <a:r>
                        <a:rPr lang="en-GB" sz="800" b="1" i="0" u="none" strike="noStrike" baseline="0" noProof="0" dirty="0">
                          <a:solidFill>
                            <a:schemeClr val="tx1"/>
                          </a:solidFill>
                          <a:latin typeface="+mn-lt"/>
                        </a:rPr>
                        <a:t> </a:t>
                      </a:r>
                      <a:r>
                        <a:rPr lang="en-GB" sz="800" b="0" i="0" u="none" strike="noStrike" baseline="0" noProof="0" dirty="0">
                          <a:solidFill>
                            <a:schemeClr val="tx1"/>
                          </a:solidFill>
                          <a:latin typeface="+mn-lt"/>
                        </a:rPr>
                        <a:t>@ Willenhall Library, 1 Walsall St, Willenhall WV13 2EX – Free, No booking required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b="0" i="0" u="none" strike="noStrike" baseline="0" noProof="0" dirty="0">
                        <a:solidFill>
                          <a:schemeClr val="tx1"/>
                        </a:solidFill>
                        <a:latin typeface="+mn-lt"/>
                      </a:endParaRPr>
                    </a:p>
                    <a:p>
                      <a:pPr marL="0" marR="0" lvl="0" indent="0" algn="l" rtl="0" eaLnBrk="1" fontAlgn="auto" latinLnBrk="0" hangingPunct="1">
                        <a:lnSpc>
                          <a:spcPct val="100000"/>
                        </a:lnSpc>
                        <a:spcBef>
                          <a:spcPts val="0"/>
                        </a:spcBef>
                        <a:spcAft>
                          <a:spcPts val="0"/>
                        </a:spcAft>
                        <a:buClrTx/>
                        <a:buSzTx/>
                        <a:buFontTx/>
                        <a:buNone/>
                      </a:pPr>
                      <a:r>
                        <a:rPr lang="en-GB" sz="800" b="1" dirty="0">
                          <a:solidFill>
                            <a:srgbClr val="7030A0"/>
                          </a:solidFill>
                          <a:latin typeface="+mn-lt"/>
                          <a:ea typeface="Calibri"/>
                          <a:cs typeface="Arial"/>
                        </a:rPr>
                        <a:t>09:30 – 2.30pm  Walsall Works drop in </a:t>
                      </a:r>
                      <a:r>
                        <a:rPr lang="en-GB" sz="800" dirty="0">
                          <a:solidFill>
                            <a:srgbClr val="7030A0"/>
                          </a:solidFill>
                          <a:latin typeface="+mn-lt"/>
                          <a:ea typeface="Calibri"/>
                          <a:cs typeface="Arial"/>
                        </a:rPr>
                        <a:t>for families @ West Family Hub</a:t>
                      </a:r>
                      <a:endParaRPr lang="en-GB" sz="800" dirty="0">
                        <a:solidFill>
                          <a:srgbClr val="7030A0"/>
                        </a:solidFill>
                        <a:effectLst/>
                        <a:latin typeface="+mn-lt"/>
                        <a:ea typeface="Calibri"/>
                        <a:cs typeface="Arial"/>
                      </a:endParaRPr>
                    </a:p>
                    <a:p>
                      <a:pPr lvl="0">
                        <a:buNone/>
                      </a:pPr>
                      <a:endParaRPr lang="en-GB" sz="800" b="0" i="0" u="none" strike="noStrike" kern="1200" cap="none" spc="0" normalizeH="0" baseline="0" noProof="0" dirty="0">
                        <a:ln>
                          <a:noFill/>
                        </a:ln>
                        <a:solidFill>
                          <a:srgbClr val="7030A0"/>
                        </a:solidFill>
                        <a:effectLst/>
                        <a:uLnTx/>
                        <a:uFillTx/>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noProof="0" dirty="0">
                          <a:solidFill>
                            <a:srgbClr val="7030A0"/>
                          </a:solidFill>
                          <a:latin typeface="+mn-lt"/>
                        </a:rPr>
                        <a:t>First Aid Awareness Workshop </a:t>
                      </a:r>
                      <a:r>
                        <a:rPr lang="en-GB" sz="800" b="0" i="0" u="none" strike="noStrike" noProof="0" dirty="0">
                          <a:solidFill>
                            <a:srgbClr val="7030A0"/>
                          </a:solidFill>
                          <a:latin typeface="+mn-lt"/>
                        </a:rPr>
                        <a:t>@  Willenhall Chart Centre, 19 Gomer St, Willenhall WV13 2NS. To book your place you can email familyhubs@walsall.gov.uk ​with your name, what session you would like to book, ​your postcode and email address​ </a:t>
                      </a:r>
                      <a:r>
                        <a:rPr lang="en-GB" sz="800" b="1" i="0" u="none" strike="noStrike" noProof="0" dirty="0">
                          <a:solidFill>
                            <a:srgbClr val="7030A0"/>
                          </a:solidFill>
                          <a:latin typeface="+mn-lt"/>
                        </a:rPr>
                        <a:t>(Thursday 5</a:t>
                      </a:r>
                      <a:r>
                        <a:rPr lang="en-GB" sz="800" b="1" i="0" u="none" strike="noStrike" baseline="30000" noProof="0" dirty="0">
                          <a:solidFill>
                            <a:srgbClr val="7030A0"/>
                          </a:solidFill>
                          <a:latin typeface="+mn-lt"/>
                        </a:rPr>
                        <a:t>th</a:t>
                      </a:r>
                      <a:r>
                        <a:rPr lang="en-GB" sz="800" b="1" i="0" u="none" strike="noStrike" noProof="0" dirty="0">
                          <a:solidFill>
                            <a:srgbClr val="7030A0"/>
                          </a:solidFill>
                          <a:latin typeface="+mn-lt"/>
                        </a:rPr>
                        <a:t> December) </a:t>
                      </a:r>
                      <a:endParaRPr lang="en-GB" sz="800" b="0" i="0" u="none" strike="noStrike" noProof="0" dirty="0">
                        <a:solidFill>
                          <a:srgbClr val="7030A0"/>
                        </a:solidFill>
                        <a:latin typeface="+mn-lt"/>
                      </a:endParaRPr>
                    </a:p>
                    <a:p>
                      <a:pPr lvl="0">
                        <a:buNone/>
                      </a:pPr>
                      <a:endParaRPr lang="en-GB" sz="800" b="0" i="0" u="none" strike="noStrike" kern="1200" cap="none" spc="0" normalizeH="0" baseline="0" noProof="0" dirty="0">
                        <a:ln>
                          <a:noFill/>
                        </a:ln>
                        <a:solidFill>
                          <a:srgbClr val="7030A0"/>
                        </a:solidFill>
                        <a:effectLst/>
                        <a:uLnTx/>
                        <a:uFillTx/>
                        <a:latin typeface="+mn-lt"/>
                      </a:endParaRPr>
                    </a:p>
                    <a:p>
                      <a:pPr lvl="0">
                        <a:buNone/>
                      </a:pPr>
                      <a:r>
                        <a:rPr lang="en-GB" sz="800" b="1" i="0" u="none" strike="noStrike" kern="1200" cap="none" spc="0" normalizeH="0" baseline="0" noProof="0" dirty="0">
                          <a:ln>
                            <a:noFill/>
                          </a:ln>
                          <a:solidFill>
                            <a:srgbClr val="7030A0"/>
                          </a:solidFill>
                          <a:effectLst/>
                          <a:uLnTx/>
                          <a:uFillTx/>
                          <a:latin typeface="+mn-lt"/>
                        </a:rPr>
                        <a:t>12.00-2.00pm Dads peer support group </a:t>
                      </a:r>
                      <a:r>
                        <a:rPr lang="en-GB" sz="800" b="0" i="0" u="none" strike="noStrike" kern="1200" cap="none" spc="0" normalizeH="0" baseline="0" noProof="0" dirty="0">
                          <a:ln>
                            <a:noFill/>
                          </a:ln>
                          <a:solidFill>
                            <a:srgbClr val="7030A0"/>
                          </a:solidFill>
                          <a:effectLst/>
                          <a:uLnTx/>
                          <a:uFillTx/>
                          <a:latin typeface="+mn-lt"/>
                        </a:rPr>
                        <a:t>@ West Family Hub. </a:t>
                      </a:r>
                      <a:r>
                        <a:rPr lang="en-GB" sz="800" b="0" i="0" u="none" strike="noStrike" noProof="0" dirty="0">
                          <a:solidFill>
                            <a:srgbClr val="7030A0"/>
                          </a:solidFill>
                          <a:latin typeface="+mn-lt"/>
                        </a:rPr>
                        <a:t>No booking required, just turn up. </a:t>
                      </a:r>
                      <a:r>
                        <a:rPr lang="en-GB" sz="800" b="1" i="0" u="none" strike="noStrike" noProof="0" dirty="0">
                          <a:solidFill>
                            <a:srgbClr val="7030A0"/>
                          </a:solidFill>
                          <a:latin typeface="+mn-lt"/>
                        </a:rPr>
                        <a:t>(</a:t>
                      </a:r>
                      <a:r>
                        <a:rPr lang="en-GB" sz="800" b="1" i="0" u="none" strike="noStrike" kern="1200" cap="none" spc="0" normalizeH="0" baseline="0" noProof="0" dirty="0">
                          <a:ln>
                            <a:noFill/>
                          </a:ln>
                          <a:solidFill>
                            <a:srgbClr val="7030A0"/>
                          </a:solidFill>
                          <a:effectLst/>
                          <a:uLnTx/>
                          <a:uFillTx/>
                          <a:latin typeface="+mn-lt"/>
                        </a:rPr>
                        <a:t>17</a:t>
                      </a:r>
                      <a:r>
                        <a:rPr lang="en-GB" sz="800" b="1" i="0" u="none" strike="noStrike" kern="1200" cap="none" spc="0" normalizeH="0" baseline="30000" noProof="0" dirty="0">
                          <a:ln>
                            <a:noFill/>
                          </a:ln>
                          <a:solidFill>
                            <a:srgbClr val="7030A0"/>
                          </a:solidFill>
                          <a:effectLst/>
                          <a:uLnTx/>
                          <a:uFillTx/>
                          <a:latin typeface="+mn-lt"/>
                        </a:rPr>
                        <a:t>th</a:t>
                      </a:r>
                      <a:r>
                        <a:rPr lang="en-GB" sz="800" b="1" i="0" u="none" strike="noStrike" kern="1200" cap="none" spc="0" normalizeH="0" baseline="0" noProof="0" dirty="0">
                          <a:ln>
                            <a:noFill/>
                          </a:ln>
                          <a:solidFill>
                            <a:srgbClr val="7030A0"/>
                          </a:solidFill>
                          <a:effectLst/>
                          <a:uLnTx/>
                          <a:uFillTx/>
                          <a:latin typeface="+mn-lt"/>
                        </a:rPr>
                        <a:t> and 31</a:t>
                      </a:r>
                      <a:r>
                        <a:rPr lang="en-GB" sz="800" b="1" i="0" u="none" strike="noStrike" kern="1200" cap="none" spc="0" normalizeH="0" baseline="30000" noProof="0" dirty="0">
                          <a:ln>
                            <a:noFill/>
                          </a:ln>
                          <a:solidFill>
                            <a:srgbClr val="7030A0"/>
                          </a:solidFill>
                          <a:effectLst/>
                          <a:uLnTx/>
                          <a:uFillTx/>
                          <a:latin typeface="+mn-lt"/>
                        </a:rPr>
                        <a:t>st</a:t>
                      </a:r>
                      <a:r>
                        <a:rPr lang="en-GB" sz="800" b="1" i="0" u="none" strike="noStrike" kern="1200" cap="none" spc="0" normalizeH="0" baseline="0" noProof="0" dirty="0">
                          <a:ln>
                            <a:noFill/>
                          </a:ln>
                          <a:solidFill>
                            <a:srgbClr val="7030A0"/>
                          </a:solidFill>
                          <a:effectLst/>
                          <a:uLnTx/>
                          <a:uFillTx/>
                          <a:latin typeface="+mn-lt"/>
                        </a:rPr>
                        <a:t> October)</a:t>
                      </a:r>
                      <a:endParaRPr lang="en-GB" sz="800" b="0" i="0" u="none" strike="noStrike" noProof="0" dirty="0">
                        <a:solidFill>
                          <a:srgbClr val="7030A0"/>
                        </a:solidFill>
                        <a:latin typeface="+mn-lt"/>
                      </a:endParaRPr>
                    </a:p>
                    <a:p>
                      <a:pPr lvl="0">
                        <a:buNone/>
                      </a:pPr>
                      <a:endParaRPr lang="en-GB" sz="800" b="0" i="0" u="none" strike="noStrike" kern="1200" cap="none" spc="0" normalizeH="0" baseline="0" noProof="0" dirty="0">
                        <a:ln>
                          <a:noFill/>
                        </a:ln>
                        <a:solidFill>
                          <a:srgbClr val="7030A0"/>
                        </a:solidFill>
                        <a:effectLst/>
                        <a:uLnTx/>
                        <a:uFillTx/>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baseline="0" noProof="0" dirty="0">
                          <a:solidFill>
                            <a:srgbClr val="7030A0"/>
                          </a:solidFill>
                          <a:latin typeface="+mn-lt"/>
                        </a:rPr>
                        <a:t> 9.30-11.30am 0-2 </a:t>
                      </a:r>
                      <a:r>
                        <a:rPr lang="en-GB" sz="800" b="1" i="0" u="none" strike="noStrike" baseline="0" noProof="0" dirty="0" err="1">
                          <a:solidFill>
                            <a:srgbClr val="7030A0"/>
                          </a:solidFill>
                          <a:latin typeface="+mn-lt"/>
                        </a:rPr>
                        <a:t>yrs</a:t>
                      </a:r>
                      <a:r>
                        <a:rPr lang="en-GB" sz="800" b="1" i="0" u="none" strike="noStrike" baseline="0" noProof="0" dirty="0">
                          <a:solidFill>
                            <a:srgbClr val="7030A0"/>
                          </a:solidFill>
                          <a:latin typeface="+mn-lt"/>
                        </a:rPr>
                        <a:t> parent and toddler wellbeing sessions </a:t>
                      </a:r>
                      <a:r>
                        <a:rPr lang="en-GB" sz="800" b="0" i="0" u="none" strike="noStrike" baseline="0" noProof="0" dirty="0">
                          <a:solidFill>
                            <a:srgbClr val="7030A0"/>
                          </a:solidFill>
                          <a:latin typeface="+mn-lt"/>
                        </a:rPr>
                        <a:t>@ West Family hub. No booking required </a:t>
                      </a:r>
                      <a:r>
                        <a:rPr lang="en-GB" sz="800" b="1" i="0" u="none" strike="noStrike" baseline="0" noProof="0" dirty="0">
                          <a:solidFill>
                            <a:srgbClr val="7030A0"/>
                          </a:solidFill>
                          <a:latin typeface="+mn-lt"/>
                        </a:rPr>
                        <a:t>(starting the 7</a:t>
                      </a:r>
                      <a:r>
                        <a:rPr lang="en-GB" sz="800" b="1" i="0" u="none" strike="noStrike" baseline="30000" noProof="0" dirty="0">
                          <a:solidFill>
                            <a:srgbClr val="7030A0"/>
                          </a:solidFill>
                          <a:latin typeface="+mn-lt"/>
                        </a:rPr>
                        <a:t>th</a:t>
                      </a:r>
                      <a:r>
                        <a:rPr lang="en-GB" sz="800" b="1" i="0" u="none" strike="noStrike" baseline="0" noProof="0" dirty="0">
                          <a:solidFill>
                            <a:srgbClr val="7030A0"/>
                          </a:solidFill>
                          <a:latin typeface="+mn-lt"/>
                        </a:rPr>
                        <a:t> November)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b="1" i="0" u="none" strike="noStrike" baseline="0" noProof="0" dirty="0">
                        <a:solidFill>
                          <a:srgbClr val="7030A0"/>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noProof="0" dirty="0">
                          <a:solidFill>
                            <a:srgbClr val="7030A0"/>
                          </a:solidFill>
                          <a:latin typeface="+mn-lt"/>
                        </a:rPr>
                        <a:t> 10:00 -11.30am Halloween Event </a:t>
                      </a:r>
                      <a:r>
                        <a:rPr lang="en-GB" sz="800" b="0" i="0" u="none" strike="noStrike" noProof="0" dirty="0">
                          <a:solidFill>
                            <a:srgbClr val="7030A0"/>
                          </a:solidFill>
                          <a:latin typeface="+mn-lt"/>
                        </a:rPr>
                        <a:t>@ West Family Hub. </a:t>
                      </a:r>
                      <a:r>
                        <a:rPr lang="en-US" sz="800" kern="1200" dirty="0">
                          <a:solidFill>
                            <a:srgbClr val="7030A0"/>
                          </a:solidFill>
                          <a:effectLst/>
                          <a:latin typeface="+mn-lt"/>
                          <a:ea typeface="+mn-ea"/>
                          <a:cs typeface="+mn-cs"/>
                        </a:rPr>
                        <a:t>Booking welcome by calling the Family Hub on </a:t>
                      </a:r>
                      <a:r>
                        <a:rPr lang="en-GB" sz="800" b="0" i="0" kern="1200" dirty="0">
                          <a:solidFill>
                            <a:srgbClr val="7030A0"/>
                          </a:solidFill>
                          <a:effectLst/>
                          <a:latin typeface="+mn-lt"/>
                          <a:ea typeface="+mn-ea"/>
                          <a:cs typeface="+mn-cs"/>
                        </a:rPr>
                        <a:t>01922 654545 </a:t>
                      </a:r>
                      <a:r>
                        <a:rPr lang="en-US" sz="800" kern="1200" dirty="0">
                          <a:solidFill>
                            <a:srgbClr val="7030A0"/>
                          </a:solidFill>
                          <a:effectLst/>
                          <a:latin typeface="+mn-lt"/>
                          <a:ea typeface="+mn-ea"/>
                          <a:cs typeface="+mn-cs"/>
                        </a:rPr>
                        <a:t>or simply join us on the day.</a:t>
                      </a:r>
                      <a:r>
                        <a:rPr lang="en-US" sz="800" b="1" kern="1200" dirty="0">
                          <a:solidFill>
                            <a:srgbClr val="7030A0"/>
                          </a:solidFill>
                          <a:effectLst/>
                          <a:latin typeface="+mn-lt"/>
                          <a:ea typeface="+mn-ea"/>
                          <a:cs typeface="+mn-cs"/>
                        </a:rPr>
                        <a:t> (</a:t>
                      </a:r>
                      <a:r>
                        <a:rPr lang="en-GB" sz="800" b="1" i="0" u="none" strike="noStrike" kern="1200" noProof="0" dirty="0">
                          <a:solidFill>
                            <a:srgbClr val="7030A0"/>
                          </a:solidFill>
                          <a:effectLst/>
                          <a:latin typeface="+mn-lt"/>
                          <a:ea typeface="+mn-ea"/>
                          <a:cs typeface="+mn-cs"/>
                        </a:rPr>
                        <a:t>Thursday </a:t>
                      </a:r>
                      <a:r>
                        <a:rPr lang="en-GB" sz="800" b="1" i="0" u="none" strike="noStrike" noProof="0" dirty="0">
                          <a:solidFill>
                            <a:srgbClr val="7030A0"/>
                          </a:solidFill>
                          <a:latin typeface="+mn-lt"/>
                        </a:rPr>
                        <a:t>31 October)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b="1" i="0" u="none" strike="noStrike" noProof="0" dirty="0">
                        <a:solidFill>
                          <a:srgbClr val="7030A0"/>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noProof="0" dirty="0">
                          <a:solidFill>
                            <a:srgbClr val="7030A0"/>
                          </a:solidFill>
                          <a:latin typeface="+mn-lt"/>
                        </a:rPr>
                        <a:t>3:30- 17:00  Christmas Event </a:t>
                      </a:r>
                      <a:r>
                        <a:rPr lang="en-GB" sz="800" b="0" i="0" u="none" strike="noStrike" noProof="0" dirty="0">
                          <a:solidFill>
                            <a:srgbClr val="7030A0"/>
                          </a:solidFill>
                          <a:latin typeface="+mn-lt"/>
                        </a:rPr>
                        <a:t>@ West Family Hub. </a:t>
                      </a:r>
                      <a:r>
                        <a:rPr lang="en-GB" sz="800" b="0" kern="1200" dirty="0">
                          <a:solidFill>
                            <a:srgbClr val="7030A0"/>
                          </a:solidFill>
                          <a:effectLst/>
                          <a:latin typeface="+mn-lt"/>
                          <a:ea typeface="+mn-ea"/>
                          <a:cs typeface="+mn-cs"/>
                        </a:rPr>
                        <a:t> </a:t>
                      </a:r>
                      <a:r>
                        <a:rPr lang="en-GB" sz="800" kern="1200" dirty="0">
                          <a:solidFill>
                            <a:srgbClr val="7030A0"/>
                          </a:solidFill>
                          <a:effectLst/>
                          <a:latin typeface="+mn-lt"/>
                          <a:ea typeface="+mn-ea"/>
                          <a:cs typeface="+mn-cs"/>
                        </a:rPr>
                        <a:t>Join us to celebrate Christmas.. </a:t>
                      </a:r>
                      <a:r>
                        <a:rPr lang="en-US" sz="800" kern="1200" dirty="0">
                          <a:solidFill>
                            <a:srgbClr val="7030A0"/>
                          </a:solidFill>
                          <a:effectLst/>
                          <a:latin typeface="+mn-lt"/>
                          <a:ea typeface="+mn-ea"/>
                          <a:cs typeface="+mn-cs"/>
                        </a:rPr>
                        <a:t>Booking welcome by calling the Family Hub on </a:t>
                      </a:r>
                      <a:r>
                        <a:rPr lang="en-GB" sz="800" b="0" i="0" kern="1200" dirty="0">
                          <a:solidFill>
                            <a:srgbClr val="7030A0"/>
                          </a:solidFill>
                          <a:effectLst/>
                          <a:latin typeface="+mn-lt"/>
                          <a:ea typeface="+mn-ea"/>
                          <a:cs typeface="+mn-cs"/>
                        </a:rPr>
                        <a:t>01922 654545 </a:t>
                      </a:r>
                      <a:r>
                        <a:rPr lang="en-US" sz="800" kern="1200" dirty="0">
                          <a:solidFill>
                            <a:srgbClr val="7030A0"/>
                          </a:solidFill>
                          <a:effectLst/>
                          <a:latin typeface="+mn-lt"/>
                          <a:ea typeface="+mn-ea"/>
                          <a:cs typeface="+mn-cs"/>
                        </a:rPr>
                        <a:t>or simply join us on the day. </a:t>
                      </a:r>
                      <a:r>
                        <a:rPr lang="en-US" sz="800" b="1" kern="1200" dirty="0">
                          <a:solidFill>
                            <a:srgbClr val="7030A0"/>
                          </a:solidFill>
                          <a:effectLst/>
                          <a:latin typeface="+mn-lt"/>
                          <a:ea typeface="+mn-ea"/>
                          <a:cs typeface="+mn-cs"/>
                        </a:rPr>
                        <a:t>(Thursday 12 December</a:t>
                      </a:r>
                      <a:r>
                        <a:rPr lang="en-GB" sz="800" b="1" i="0" u="none" strike="noStrike" noProof="0" dirty="0">
                          <a:solidFill>
                            <a:srgbClr val="7030A0"/>
                          </a:solidFill>
                          <a:latin typeface="+mn-lt"/>
                        </a:rPr>
                        <a:t>)</a:t>
                      </a:r>
                      <a:endParaRPr lang="en-GB" sz="800" b="0" i="0" u="none" strike="noStrike" noProof="0" dirty="0">
                        <a:solidFill>
                          <a:srgbClr val="7030A0"/>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b="0" i="0" u="none" strike="noStrike" noProof="0" dirty="0">
                        <a:solidFill>
                          <a:srgbClr val="7030A0"/>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b="1" i="0" u="none" strike="noStrike" baseline="0" noProof="0" dirty="0">
                        <a:solidFill>
                          <a:srgbClr val="7030A0"/>
                        </a:solidFill>
                        <a:latin typeface="+mn-lt"/>
                      </a:endParaRPr>
                    </a:p>
                  </a:txBody>
                  <a:tcPr marL="60724" marR="60724" marT="30362" marB="30362">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noProof="0" dirty="0">
                          <a:solidFill>
                            <a:srgbClr val="000000"/>
                          </a:solidFill>
                          <a:latin typeface="+mn-lt"/>
                        </a:rPr>
                        <a:t>09:00-12:00pm </a:t>
                      </a:r>
                      <a:r>
                        <a:rPr lang="en-GB" sz="800" b="1" i="0" u="none" strike="noStrike" noProof="0" dirty="0">
                          <a:solidFill>
                            <a:srgbClr val="000000"/>
                          </a:solidFill>
                        </a:rPr>
                        <a:t>Parent &amp; Toddler group </a:t>
                      </a:r>
                      <a:r>
                        <a:rPr lang="en-GB" sz="800" b="0" i="0" u="none" strike="noStrike" noProof="0" dirty="0">
                          <a:solidFill>
                            <a:srgbClr val="000000"/>
                          </a:solidFill>
                        </a:rPr>
                        <a:t> @</a:t>
                      </a:r>
                      <a:r>
                        <a:rPr lang="en-GB" sz="800" b="0" i="0" u="none" strike="noStrike" noProof="0" dirty="0">
                          <a:solidFill>
                            <a:srgbClr val="000000"/>
                          </a:solidFill>
                          <a:latin typeface="+mn-lt"/>
                        </a:rPr>
                        <a:t>Church on The Corner, 1 King Charles Avenue, Bentley WS2 0DL, </a:t>
                      </a:r>
                      <a:r>
                        <a:rPr lang="en-GB" sz="800" b="0" i="0" u="none" strike="noStrike" noProof="0" dirty="0">
                          <a:solidFill>
                            <a:srgbClr val="000000"/>
                          </a:solidFill>
                        </a:rPr>
                        <a:t>No booking just come along,  £1 per child </a:t>
                      </a:r>
                    </a:p>
                    <a:p>
                      <a:pPr marL="0" marR="0" lvl="0" indent="0" algn="l" rtl="0" eaLnBrk="1" fontAlgn="auto" latinLnBrk="0" hangingPunct="1">
                        <a:lnSpc>
                          <a:spcPct val="100000"/>
                        </a:lnSpc>
                        <a:spcBef>
                          <a:spcPts val="0"/>
                        </a:spcBef>
                        <a:spcAft>
                          <a:spcPts val="0"/>
                        </a:spcAft>
                        <a:buClrTx/>
                        <a:buSzTx/>
                        <a:buFontTx/>
                        <a:buNone/>
                      </a:pPr>
                      <a:endParaRPr lang="en-GB" sz="800" b="1" i="0" u="none" strike="noStrike" baseline="0" noProof="0" dirty="0">
                        <a:solidFill>
                          <a:srgbClr val="7030A0"/>
                        </a:solidFill>
                        <a:latin typeface="+mn-lt"/>
                      </a:endParaRPr>
                    </a:p>
                  </a:txBody>
                  <a:tcPr marL="60724" marR="60724" marT="30362" marB="30362">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noProof="0" dirty="0">
                          <a:solidFill>
                            <a:srgbClr val="7030A0"/>
                          </a:solidFill>
                          <a:latin typeface="+mn-lt"/>
                        </a:rPr>
                        <a:t>10.30-12.00pm Stay and Play </a:t>
                      </a:r>
                      <a:r>
                        <a:rPr lang="en-GB" sz="800" b="0" i="0" u="none" strike="noStrike" noProof="0" dirty="0">
                          <a:solidFill>
                            <a:srgbClr val="7030A0"/>
                          </a:solidFill>
                          <a:latin typeface="+mn-lt"/>
                        </a:rPr>
                        <a:t>@ West Family Hub</a:t>
                      </a:r>
                      <a:r>
                        <a:rPr lang="en-GB" sz="800" b="0" i="0" u="none" strike="noStrike" noProof="0" dirty="0">
                          <a:solidFill>
                            <a:srgbClr val="000000"/>
                          </a:solidFill>
                          <a:latin typeface="+mn-lt"/>
                        </a:rPr>
                        <a:t>. </a:t>
                      </a:r>
                      <a:r>
                        <a:rPr lang="en-US" sz="800" kern="1200" dirty="0">
                          <a:solidFill>
                            <a:srgbClr val="7030A0"/>
                          </a:solidFill>
                          <a:effectLst/>
                          <a:latin typeface="+mn-lt"/>
                          <a:ea typeface="+mn-ea"/>
                          <a:cs typeface="+mn-cs"/>
                        </a:rPr>
                        <a:t>Booking welcome by calling the Family Hub on </a:t>
                      </a:r>
                      <a:r>
                        <a:rPr lang="en-GB" sz="800" b="0" i="0" kern="1200" dirty="0">
                          <a:solidFill>
                            <a:srgbClr val="7030A0"/>
                          </a:solidFill>
                          <a:effectLst/>
                          <a:latin typeface="+mn-lt"/>
                          <a:ea typeface="+mn-ea"/>
                          <a:cs typeface="+mn-cs"/>
                        </a:rPr>
                        <a:t>01922 654545 </a:t>
                      </a:r>
                      <a:r>
                        <a:rPr lang="en-US" sz="800" kern="1200" dirty="0">
                          <a:solidFill>
                            <a:srgbClr val="7030A0"/>
                          </a:solidFill>
                          <a:effectLst/>
                          <a:latin typeface="+mn-lt"/>
                          <a:ea typeface="+mn-ea"/>
                          <a:cs typeface="+mn-cs"/>
                        </a:rPr>
                        <a:t>or simply join us on the day. </a:t>
                      </a:r>
                      <a:r>
                        <a:rPr lang="en-US" sz="800" b="1" kern="1200" dirty="0">
                          <a:solidFill>
                            <a:srgbClr val="7030A0"/>
                          </a:solidFill>
                          <a:effectLst/>
                          <a:latin typeface="+mn-lt"/>
                          <a:ea typeface="+mn-ea"/>
                          <a:cs typeface="+mn-cs"/>
                        </a:rPr>
                        <a:t>(14</a:t>
                      </a:r>
                      <a:r>
                        <a:rPr lang="en-US" sz="800" b="1" kern="1200" baseline="30000" dirty="0">
                          <a:solidFill>
                            <a:srgbClr val="7030A0"/>
                          </a:solidFill>
                          <a:effectLst/>
                          <a:latin typeface="+mn-lt"/>
                          <a:ea typeface="+mn-ea"/>
                          <a:cs typeface="+mn-cs"/>
                        </a:rPr>
                        <a:t>th</a:t>
                      </a:r>
                      <a:r>
                        <a:rPr lang="en-US" sz="800" b="1" kern="1200" dirty="0">
                          <a:solidFill>
                            <a:srgbClr val="7030A0"/>
                          </a:solidFill>
                          <a:effectLst/>
                          <a:latin typeface="+mn-lt"/>
                          <a:ea typeface="+mn-ea"/>
                          <a:cs typeface="+mn-cs"/>
                        </a:rPr>
                        <a:t> December)</a:t>
                      </a:r>
                      <a:endParaRPr lang="en-US" sz="800" kern="1200" dirty="0">
                        <a:solidFill>
                          <a:srgbClr val="7030A0"/>
                        </a:solidFill>
                        <a:effectLst/>
                        <a:latin typeface="+mn-lt"/>
                        <a:ea typeface="+mn-ea"/>
                        <a:cs typeface="+mn-cs"/>
                      </a:endParaRPr>
                    </a:p>
                    <a:p>
                      <a:pPr marL="0" marR="0" lvl="0" indent="0" algn="l">
                        <a:lnSpc>
                          <a:spcPct val="100000"/>
                        </a:lnSpc>
                        <a:spcBef>
                          <a:spcPts val="0"/>
                        </a:spcBef>
                        <a:spcAft>
                          <a:spcPts val="0"/>
                        </a:spcAft>
                        <a:buNone/>
                      </a:pPr>
                      <a:endParaRPr lang="en-GB" sz="800" b="0" i="0" u="none" strike="noStrike" noProof="0" dirty="0">
                        <a:solidFill>
                          <a:srgbClr val="7030A0"/>
                        </a:solidFill>
                        <a:latin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i="0" u="none" strike="noStrike" noProof="0" dirty="0">
                          <a:solidFill>
                            <a:srgbClr val="7030A0"/>
                          </a:solidFill>
                          <a:latin typeface="+mn-lt"/>
                        </a:rPr>
                        <a:t>10.00am-12.00pm Dads Stay and Plays </a:t>
                      </a:r>
                      <a:r>
                        <a:rPr lang="en-GB" sz="800" b="0" i="0" u="none" strike="noStrike" noProof="0" dirty="0">
                          <a:solidFill>
                            <a:srgbClr val="7030A0"/>
                          </a:solidFill>
                          <a:latin typeface="+mn-lt"/>
                        </a:rPr>
                        <a:t>@ West Family Hub No booking required, just turn up. </a:t>
                      </a:r>
                      <a:r>
                        <a:rPr lang="en-GB" sz="800" b="1" i="0" u="none" strike="noStrike" noProof="0" dirty="0">
                          <a:solidFill>
                            <a:srgbClr val="7030A0"/>
                          </a:solidFill>
                          <a:latin typeface="+mn-lt"/>
                        </a:rPr>
                        <a:t>(12th October &amp; 9</a:t>
                      </a:r>
                      <a:r>
                        <a:rPr lang="en-GB" sz="800" b="1" i="0" u="none" strike="noStrike" baseline="30000" noProof="0" dirty="0">
                          <a:solidFill>
                            <a:srgbClr val="7030A0"/>
                          </a:solidFill>
                          <a:latin typeface="+mn-lt"/>
                        </a:rPr>
                        <a:t>th</a:t>
                      </a:r>
                      <a:r>
                        <a:rPr lang="en-GB" sz="800" b="1" i="0" u="none" strike="noStrike" noProof="0" dirty="0">
                          <a:solidFill>
                            <a:srgbClr val="7030A0"/>
                          </a:solidFill>
                          <a:latin typeface="+mn-lt"/>
                        </a:rPr>
                        <a:t> November)</a:t>
                      </a:r>
                      <a:endParaRPr lang="en-GB" sz="800" b="0" i="0" u="none" strike="noStrike" noProof="0" dirty="0">
                        <a:solidFill>
                          <a:srgbClr val="7030A0"/>
                        </a:solidFill>
                        <a:latin typeface="+mn-lt"/>
                      </a:endParaRPr>
                    </a:p>
                    <a:p>
                      <a:pPr marL="0" marR="0" lvl="0" indent="0" algn="l">
                        <a:lnSpc>
                          <a:spcPct val="100000"/>
                        </a:lnSpc>
                        <a:spcBef>
                          <a:spcPts val="0"/>
                        </a:spcBef>
                        <a:spcAft>
                          <a:spcPts val="0"/>
                        </a:spcAft>
                        <a:buNone/>
                      </a:pPr>
                      <a:endParaRPr lang="en-GB" sz="800" b="0" i="0" u="none" strike="noStrike" noProof="0" dirty="0">
                        <a:solidFill>
                          <a:srgbClr val="7030A0"/>
                        </a:solidFill>
                        <a:latin typeface="Calibri"/>
                      </a:endParaRPr>
                    </a:p>
                    <a:p>
                      <a:pPr marL="0" marR="0" lvl="0" indent="0" algn="l">
                        <a:lnSpc>
                          <a:spcPct val="100000"/>
                        </a:lnSpc>
                        <a:spcBef>
                          <a:spcPts val="0"/>
                        </a:spcBef>
                        <a:spcAft>
                          <a:spcPts val="0"/>
                        </a:spcAft>
                        <a:buNone/>
                      </a:pPr>
                      <a:endParaRPr lang="en-GB" sz="800" b="0" i="0" u="none" strike="noStrike" noProof="0" dirty="0">
                        <a:solidFill>
                          <a:srgbClr val="7030A0"/>
                        </a:solidFill>
                        <a:latin typeface="Calibri"/>
                      </a:endParaRPr>
                    </a:p>
                  </a:txBody>
                  <a:tcPr marL="60724" marR="60724" marT="30362" marB="30362">
                    <a:solidFill>
                      <a:schemeClr val="accent1">
                        <a:lumMod val="20000"/>
                        <a:lumOff val="80000"/>
                      </a:schemeClr>
                    </a:solidFill>
                  </a:tcPr>
                </a:tc>
                <a:extLst>
                  <a:ext uri="{0D108BD9-81ED-4DB2-BD59-A6C34878D82A}">
                    <a16:rowId xmlns:a16="http://schemas.microsoft.com/office/drawing/2014/main" val="1154147677"/>
                  </a:ext>
                </a:extLst>
              </a:tr>
            </a:tbl>
          </a:graphicData>
        </a:graphic>
      </p:graphicFrame>
      <p:sp>
        <p:nvSpPr>
          <p:cNvPr id="3" name="TextBox 2">
            <a:extLst>
              <a:ext uri="{FF2B5EF4-FFF2-40B4-BE49-F238E27FC236}">
                <a16:creationId xmlns:a16="http://schemas.microsoft.com/office/drawing/2014/main" id="{8DE4D86A-A2D7-855E-1059-2DF7C22C663E}"/>
              </a:ext>
            </a:extLst>
          </p:cNvPr>
          <p:cNvSpPr txBox="1"/>
          <p:nvPr/>
        </p:nvSpPr>
        <p:spPr>
          <a:xfrm>
            <a:off x="4294328" y="1882079"/>
            <a:ext cx="7469312"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solidFill>
                  <a:schemeClr val="tx1">
                    <a:lumMod val="50000"/>
                    <a:lumOff val="50000"/>
                  </a:schemeClr>
                </a:solidFill>
              </a:rPr>
              <a:t>** Always contact groups before attending in case of any changes</a:t>
            </a:r>
            <a:endParaRPr lang="en-US" sz="1400" dirty="0">
              <a:solidFill>
                <a:schemeClr val="tx1">
                  <a:lumMod val="50000"/>
                  <a:lumOff val="50000"/>
                </a:schemeClr>
              </a:solidFill>
              <a:cs typeface="Calibri"/>
            </a:endParaRPr>
          </a:p>
        </p:txBody>
      </p:sp>
      <p:sp>
        <p:nvSpPr>
          <p:cNvPr id="4" name="TextBox 3">
            <a:extLst>
              <a:ext uri="{FF2B5EF4-FFF2-40B4-BE49-F238E27FC236}">
                <a16:creationId xmlns:a16="http://schemas.microsoft.com/office/drawing/2014/main" id="{2EFB215E-6875-7B38-8391-318DA259E99B}"/>
              </a:ext>
            </a:extLst>
          </p:cNvPr>
          <p:cNvSpPr txBox="1"/>
          <p:nvPr/>
        </p:nvSpPr>
        <p:spPr>
          <a:xfrm>
            <a:off x="0" y="6466206"/>
            <a:ext cx="7009211"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800" i="1" dirty="0">
                <a:solidFill>
                  <a:schemeClr val="bg1"/>
                </a:solidFill>
                <a:cs typeface="Calibri"/>
              </a:rPr>
              <a:t>Key – Purple - funded by Walsall Family Hubs and located in Community spoke  or  </a:t>
            </a:r>
            <a:r>
              <a:rPr lang="en-GB" sz="800" b="1" i="0" dirty="0">
                <a:solidFill>
                  <a:schemeClr val="bg1"/>
                </a:solidFill>
                <a:effectLst/>
                <a:latin typeface="Quicksand"/>
              </a:rPr>
              <a:t>West Family </a:t>
            </a:r>
            <a:r>
              <a:rPr lang="en-GB" sz="800" b="0" i="0" dirty="0" err="1">
                <a:solidFill>
                  <a:schemeClr val="bg1"/>
                </a:solidFill>
                <a:effectLst/>
                <a:latin typeface="Quicksand"/>
              </a:rPr>
              <a:t>Ilmington</a:t>
            </a:r>
            <a:r>
              <a:rPr lang="en-GB" sz="800" b="0" i="0" dirty="0">
                <a:solidFill>
                  <a:schemeClr val="bg1"/>
                </a:solidFill>
                <a:effectLst/>
                <a:latin typeface="Quicksand"/>
              </a:rPr>
              <a:t> House, Crescent Road, Wednesbury, WS10 8AE</a:t>
            </a:r>
          </a:p>
          <a:p>
            <a:pPr algn="l"/>
            <a:r>
              <a:rPr lang="en-GB" sz="800" i="1" dirty="0">
                <a:solidFill>
                  <a:schemeClr val="bg1"/>
                </a:solidFill>
                <a:latin typeface="Quicksand"/>
                <a:cs typeface="Calibri"/>
              </a:rPr>
              <a:t>Black – Signed up to Walsall Family Hubs Directory </a:t>
            </a:r>
            <a:endParaRPr lang="en-US" sz="800" i="1" dirty="0">
              <a:solidFill>
                <a:schemeClr val="bg1"/>
              </a:solidFill>
              <a:cs typeface="Calibri"/>
            </a:endParaRPr>
          </a:p>
        </p:txBody>
      </p:sp>
      <p:pic>
        <p:nvPicPr>
          <p:cNvPr id="5" name="Picture 4" descr="A purple sign with white text and black fence in front of a building&#10;&#10;Description automatically generated">
            <a:extLst>
              <a:ext uri="{FF2B5EF4-FFF2-40B4-BE49-F238E27FC236}">
                <a16:creationId xmlns:a16="http://schemas.microsoft.com/office/drawing/2014/main" id="{428B3BA3-3F98-4183-29BE-3857E222EB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77375" y="0"/>
            <a:ext cx="2714625" cy="2035968"/>
          </a:xfrm>
          <a:prstGeom prst="rect">
            <a:avLst/>
          </a:prstGeom>
          <a:ln>
            <a:noFill/>
          </a:ln>
          <a:effectLst>
            <a:softEdge rad="112500"/>
          </a:effectLst>
        </p:spPr>
      </p:pic>
      <p:pic>
        <p:nvPicPr>
          <p:cNvPr id="2" name="Graphic 1" descr="Jack-O-Lantern outline">
            <a:extLst>
              <a:ext uri="{FF2B5EF4-FFF2-40B4-BE49-F238E27FC236}">
                <a16:creationId xmlns:a16="http://schemas.microsoft.com/office/drawing/2014/main" id="{6EE29599-5265-BED3-AF11-1CE055D8A59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923167" y="4799552"/>
            <a:ext cx="554208" cy="554208"/>
          </a:xfrm>
          <a:prstGeom prst="rect">
            <a:avLst/>
          </a:prstGeom>
        </p:spPr>
      </p:pic>
    </p:spTree>
    <p:extLst>
      <p:ext uri="{BB962C8B-B14F-4D97-AF65-F5344CB8AC3E}">
        <p14:creationId xmlns:p14="http://schemas.microsoft.com/office/powerpoint/2010/main" val="17755726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4617CBAF-DB40-CD09-6873-03F7819263FB}"/>
              </a:ext>
            </a:extLst>
          </p:cNvPr>
          <p:cNvSpPr txBox="1"/>
          <p:nvPr/>
        </p:nvSpPr>
        <p:spPr>
          <a:xfrm>
            <a:off x="495837" y="1989786"/>
            <a:ext cx="2382591" cy="1200329"/>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1200" b="1" dirty="0"/>
              <a:t>Peep</a:t>
            </a:r>
          </a:p>
          <a:p>
            <a:r>
              <a:rPr lang="en-GB" sz="1200" dirty="0"/>
              <a:t>Fun and creative workshops for parents to help them find out the little things they can do to make a big difference to their child’s development.</a:t>
            </a:r>
          </a:p>
        </p:txBody>
      </p:sp>
      <p:sp>
        <p:nvSpPr>
          <p:cNvPr id="12" name="TextBox 11">
            <a:extLst>
              <a:ext uri="{FF2B5EF4-FFF2-40B4-BE49-F238E27FC236}">
                <a16:creationId xmlns:a16="http://schemas.microsoft.com/office/drawing/2014/main" id="{90D2FA60-3277-8397-7906-A9C845C93265}"/>
              </a:ext>
            </a:extLst>
          </p:cNvPr>
          <p:cNvSpPr txBox="1"/>
          <p:nvPr/>
        </p:nvSpPr>
        <p:spPr>
          <a:xfrm>
            <a:off x="3030828" y="1989786"/>
            <a:ext cx="2382591" cy="1569660"/>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1200" b="1" dirty="0"/>
              <a:t>Antenatal Peep</a:t>
            </a:r>
          </a:p>
          <a:p>
            <a:r>
              <a:rPr lang="en-GB" sz="1200" dirty="0"/>
              <a:t>Bring your baby along to our fun interactive story time sessions and enjoy our range of storytelling, sensory toys and nursery rhymes. Play along to our songs and meet the Family Wellbeing Champions along the way. </a:t>
            </a:r>
          </a:p>
        </p:txBody>
      </p:sp>
      <p:sp>
        <p:nvSpPr>
          <p:cNvPr id="13" name="TextBox 12">
            <a:extLst>
              <a:ext uri="{FF2B5EF4-FFF2-40B4-BE49-F238E27FC236}">
                <a16:creationId xmlns:a16="http://schemas.microsoft.com/office/drawing/2014/main" id="{44DE50FB-2533-E371-3061-60D203E6410A}"/>
              </a:ext>
            </a:extLst>
          </p:cNvPr>
          <p:cNvSpPr txBox="1"/>
          <p:nvPr/>
        </p:nvSpPr>
        <p:spPr>
          <a:xfrm>
            <a:off x="5651681" y="470079"/>
            <a:ext cx="2382591" cy="1015663"/>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1200" b="1" dirty="0"/>
              <a:t>Chill &amp; Chat</a:t>
            </a:r>
          </a:p>
          <a:p>
            <a:r>
              <a:rPr lang="en-GB" sz="1200" dirty="0"/>
              <a:t>Stay and Play with your child, meet other parents, share experiences and relax in a safe and friendly environment</a:t>
            </a:r>
          </a:p>
        </p:txBody>
      </p:sp>
      <p:sp>
        <p:nvSpPr>
          <p:cNvPr id="14" name="TextBox 13">
            <a:extLst>
              <a:ext uri="{FF2B5EF4-FFF2-40B4-BE49-F238E27FC236}">
                <a16:creationId xmlns:a16="http://schemas.microsoft.com/office/drawing/2014/main" id="{EFAACC0D-ABE2-94F2-24A9-217E832E55DE}"/>
              </a:ext>
            </a:extLst>
          </p:cNvPr>
          <p:cNvSpPr txBox="1"/>
          <p:nvPr/>
        </p:nvSpPr>
        <p:spPr>
          <a:xfrm>
            <a:off x="8272533" y="98258"/>
            <a:ext cx="3814287" cy="2308324"/>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1200" b="1" dirty="0"/>
              <a:t>Parent Panels</a:t>
            </a:r>
          </a:p>
          <a:p>
            <a:pPr rtl="0"/>
            <a:r>
              <a:rPr lang="en-GB" sz="1200" dirty="0">
                <a:effectLst/>
              </a:rPr>
              <a:t>We are looking for new members to join our Parent Carer Panel to have your say on the services available to families in Walsall. </a:t>
            </a:r>
          </a:p>
          <a:p>
            <a:pPr rtl="0"/>
            <a:r>
              <a:rPr lang="en-GB" sz="1200" dirty="0">
                <a:effectLst/>
              </a:rPr>
              <a:t>You can share your views through face to face meetings, virtual meetings, family fun sessions, online surveys and our </a:t>
            </a:r>
            <a:r>
              <a:rPr lang="en-GB" sz="1200" dirty="0" err="1">
                <a:effectLst/>
              </a:rPr>
              <a:t>facebook</a:t>
            </a:r>
            <a:r>
              <a:rPr lang="en-GB" sz="1200" dirty="0">
                <a:effectLst/>
              </a:rPr>
              <a:t> page.  </a:t>
            </a:r>
          </a:p>
          <a:p>
            <a:pPr rtl="0"/>
            <a:r>
              <a:rPr lang="en-GB" sz="1200" dirty="0">
                <a:effectLst/>
              </a:rPr>
              <a:t>In return for your support we can offer you training opportunities, volunteering opportunities, free family fun sessions among other incentives. We can also support with transport, translation services and childcare whilst you attend the face to face forums</a:t>
            </a:r>
          </a:p>
        </p:txBody>
      </p:sp>
      <p:sp>
        <p:nvSpPr>
          <p:cNvPr id="15" name="TextBox 14">
            <a:extLst>
              <a:ext uri="{FF2B5EF4-FFF2-40B4-BE49-F238E27FC236}">
                <a16:creationId xmlns:a16="http://schemas.microsoft.com/office/drawing/2014/main" id="{10AC0EEA-47D4-AF77-8176-858E03B9CCDD}"/>
              </a:ext>
            </a:extLst>
          </p:cNvPr>
          <p:cNvSpPr txBox="1"/>
          <p:nvPr/>
        </p:nvSpPr>
        <p:spPr>
          <a:xfrm>
            <a:off x="495837" y="3429000"/>
            <a:ext cx="2382591" cy="1015663"/>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1200" b="1" dirty="0"/>
              <a:t>Saturday Stay &amp; Plays</a:t>
            </a:r>
          </a:p>
          <a:p>
            <a:r>
              <a:rPr lang="en-GB" sz="1200" dirty="0"/>
              <a:t>Come along and join our Early Years Team on a Saturday for a range of free stay and plays for children aged 0-5 years.</a:t>
            </a:r>
          </a:p>
        </p:txBody>
      </p:sp>
      <p:sp>
        <p:nvSpPr>
          <p:cNvPr id="16" name="TextBox 15">
            <a:extLst>
              <a:ext uri="{FF2B5EF4-FFF2-40B4-BE49-F238E27FC236}">
                <a16:creationId xmlns:a16="http://schemas.microsoft.com/office/drawing/2014/main" id="{0B7A738E-3CFC-1D07-A95E-1D789F303D70}"/>
              </a:ext>
            </a:extLst>
          </p:cNvPr>
          <p:cNvSpPr txBox="1"/>
          <p:nvPr/>
        </p:nvSpPr>
        <p:spPr>
          <a:xfrm>
            <a:off x="3030827" y="3766414"/>
            <a:ext cx="2382591" cy="1200329"/>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1200" b="1" dirty="0"/>
              <a:t>Dad’s Stay &amp; Plays</a:t>
            </a:r>
          </a:p>
          <a:p>
            <a:r>
              <a:rPr lang="en-GB" sz="1200" dirty="0"/>
              <a:t>Dads come along meet other Dads ask any parenting questions you might have with our parenting officer and allow your children to have fun with others</a:t>
            </a:r>
          </a:p>
        </p:txBody>
      </p:sp>
      <p:sp>
        <p:nvSpPr>
          <p:cNvPr id="17" name="TextBox 16">
            <a:extLst>
              <a:ext uri="{FF2B5EF4-FFF2-40B4-BE49-F238E27FC236}">
                <a16:creationId xmlns:a16="http://schemas.microsoft.com/office/drawing/2014/main" id="{40F72868-C5A5-016B-64BA-E28496C8B198}"/>
              </a:ext>
            </a:extLst>
          </p:cNvPr>
          <p:cNvSpPr txBox="1"/>
          <p:nvPr/>
        </p:nvSpPr>
        <p:spPr>
          <a:xfrm>
            <a:off x="5651680" y="1719430"/>
            <a:ext cx="2382591" cy="1200329"/>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1200" b="1" dirty="0"/>
              <a:t>Parenting my way</a:t>
            </a:r>
          </a:p>
          <a:p>
            <a:r>
              <a:rPr lang="en-GB" sz="1200" dirty="0"/>
              <a:t>Come and learn about how your own childhood can affect how you parent yourself. Discussions around keeping your child safe and looking after yourself, pregnancy and birth.</a:t>
            </a:r>
          </a:p>
        </p:txBody>
      </p:sp>
      <p:sp>
        <p:nvSpPr>
          <p:cNvPr id="18" name="TextBox 17">
            <a:extLst>
              <a:ext uri="{FF2B5EF4-FFF2-40B4-BE49-F238E27FC236}">
                <a16:creationId xmlns:a16="http://schemas.microsoft.com/office/drawing/2014/main" id="{D91B4431-33BC-9B11-4FE8-00ACE0320EF6}"/>
              </a:ext>
            </a:extLst>
          </p:cNvPr>
          <p:cNvSpPr txBox="1"/>
          <p:nvPr/>
        </p:nvSpPr>
        <p:spPr>
          <a:xfrm>
            <a:off x="3052294" y="5092402"/>
            <a:ext cx="2382591" cy="1200329"/>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1200" b="1" dirty="0"/>
              <a:t>Dad’s Peer support group</a:t>
            </a:r>
          </a:p>
          <a:p>
            <a:r>
              <a:rPr lang="en-GB" sz="1200" dirty="0"/>
              <a:t>If you’re looking for other like minded Dads to meet in a safe and friendly environment come along to our groups. Make new friends and help each others like you. </a:t>
            </a:r>
          </a:p>
        </p:txBody>
      </p:sp>
      <p:sp>
        <p:nvSpPr>
          <p:cNvPr id="19" name="TextBox 18">
            <a:extLst>
              <a:ext uri="{FF2B5EF4-FFF2-40B4-BE49-F238E27FC236}">
                <a16:creationId xmlns:a16="http://schemas.microsoft.com/office/drawing/2014/main" id="{008EF7D8-EA30-EB30-E6F9-56D8631E06D6}"/>
              </a:ext>
            </a:extLst>
          </p:cNvPr>
          <p:cNvSpPr txBox="1"/>
          <p:nvPr/>
        </p:nvSpPr>
        <p:spPr>
          <a:xfrm>
            <a:off x="495836" y="4683548"/>
            <a:ext cx="2382592" cy="138499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1200" b="1" dirty="0"/>
              <a:t>Grandparents coffee &amp; Chat</a:t>
            </a:r>
          </a:p>
          <a:p>
            <a:r>
              <a:rPr lang="en-GB" sz="1200" dirty="0"/>
              <a:t>Are you a Grandparent who finds parenting has changed and hard to fathom out. Come along and learn about routines, teenager issues and how to be the best Grandparent</a:t>
            </a:r>
          </a:p>
        </p:txBody>
      </p:sp>
      <p:sp>
        <p:nvSpPr>
          <p:cNvPr id="20" name="TextBox 19">
            <a:extLst>
              <a:ext uri="{FF2B5EF4-FFF2-40B4-BE49-F238E27FC236}">
                <a16:creationId xmlns:a16="http://schemas.microsoft.com/office/drawing/2014/main" id="{442E9D9E-053F-6746-64AC-64FD354D2BC9}"/>
              </a:ext>
            </a:extLst>
          </p:cNvPr>
          <p:cNvSpPr txBox="1"/>
          <p:nvPr/>
        </p:nvSpPr>
        <p:spPr>
          <a:xfrm>
            <a:off x="5608751" y="3092968"/>
            <a:ext cx="2382591" cy="1754326"/>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1200" b="1" dirty="0"/>
              <a:t>Henry</a:t>
            </a:r>
          </a:p>
          <a:p>
            <a:r>
              <a:rPr lang="en-GB" sz="1200" b="0" i="0" dirty="0">
                <a:solidFill>
                  <a:srgbClr val="050505"/>
                </a:solidFill>
                <a:effectLst/>
                <a:highlight>
                  <a:srgbClr val="FFFFFF"/>
                </a:highlight>
                <a:latin typeface="Segoe UI Historic" panose="020B0502040204020203" pitchFamily="34" charset="0"/>
              </a:rPr>
              <a:t>We will help you make small, impactful changes to achieve your healthy lifestyle goals. by focusing on practical behaviour changes, new parenting skills, and valuable information about nutritious food and fun activities for your children.</a:t>
            </a:r>
            <a:endParaRPr lang="en-GB" sz="1200" dirty="0"/>
          </a:p>
        </p:txBody>
      </p:sp>
      <p:sp>
        <p:nvSpPr>
          <p:cNvPr id="21" name="TextBox 20">
            <a:extLst>
              <a:ext uri="{FF2B5EF4-FFF2-40B4-BE49-F238E27FC236}">
                <a16:creationId xmlns:a16="http://schemas.microsoft.com/office/drawing/2014/main" id="{D27F5C43-6728-6BC3-C0AE-8A7B424A0B01}"/>
              </a:ext>
            </a:extLst>
          </p:cNvPr>
          <p:cNvSpPr txBox="1"/>
          <p:nvPr/>
        </p:nvSpPr>
        <p:spPr>
          <a:xfrm>
            <a:off x="8272532" y="2669775"/>
            <a:ext cx="3814290" cy="64633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1200" b="1" dirty="0"/>
              <a:t>Let’s Talk Relationships</a:t>
            </a:r>
          </a:p>
          <a:p>
            <a:r>
              <a:rPr lang="en-GB" sz="1200" dirty="0"/>
              <a:t>Look at how to communicate better in order to resolve issues whether you and your partner are together or not.</a:t>
            </a:r>
          </a:p>
        </p:txBody>
      </p:sp>
      <p:sp>
        <p:nvSpPr>
          <p:cNvPr id="22" name="TextBox 21">
            <a:extLst>
              <a:ext uri="{FF2B5EF4-FFF2-40B4-BE49-F238E27FC236}">
                <a16:creationId xmlns:a16="http://schemas.microsoft.com/office/drawing/2014/main" id="{CB95FDA1-CBFA-E0C4-9672-352866CF245D}"/>
              </a:ext>
            </a:extLst>
          </p:cNvPr>
          <p:cNvSpPr txBox="1"/>
          <p:nvPr/>
        </p:nvSpPr>
        <p:spPr>
          <a:xfrm>
            <a:off x="5608751" y="5020503"/>
            <a:ext cx="2382591" cy="1015663"/>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1200" b="1" dirty="0"/>
              <a:t>Don’t Slam the Door</a:t>
            </a:r>
          </a:p>
          <a:p>
            <a:r>
              <a:rPr lang="en-GB" sz="1200" dirty="0"/>
              <a:t>Parenting a teenager can be daunting. Come to these sessions learn about the difficulties and complexities of looking after a teen</a:t>
            </a:r>
          </a:p>
        </p:txBody>
      </p:sp>
      <p:sp>
        <p:nvSpPr>
          <p:cNvPr id="2" name="TextBox 1">
            <a:extLst>
              <a:ext uri="{FF2B5EF4-FFF2-40B4-BE49-F238E27FC236}">
                <a16:creationId xmlns:a16="http://schemas.microsoft.com/office/drawing/2014/main" id="{985EFB71-8958-5B8D-1290-2AEA05E920F8}"/>
              </a:ext>
            </a:extLst>
          </p:cNvPr>
          <p:cNvSpPr txBox="1"/>
          <p:nvPr/>
        </p:nvSpPr>
        <p:spPr>
          <a:xfrm>
            <a:off x="8272530" y="3475167"/>
            <a:ext cx="3814290" cy="1569660"/>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1200" b="1" dirty="0"/>
              <a:t>Introduction to solid foods </a:t>
            </a:r>
          </a:p>
          <a:p>
            <a:r>
              <a:rPr lang="en-GB" sz="1200" dirty="0"/>
              <a:t>Do you have a baby around 6 months old? Would you like more information on how to introduce solid foods to your baby? You can come along to our Family Hubs where a member of the infant feeding service will be available to answer any questions and support you through this exciting stage in your baby’s feeding journey. You will also get a goodie bag! </a:t>
            </a:r>
          </a:p>
        </p:txBody>
      </p:sp>
    </p:spTree>
    <p:extLst>
      <p:ext uri="{BB962C8B-B14F-4D97-AF65-F5344CB8AC3E}">
        <p14:creationId xmlns:p14="http://schemas.microsoft.com/office/powerpoint/2010/main" val="266395469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c405b40e-dba6-4002-b603-810bd53b66ae">
      <Terms xmlns="http://schemas.microsoft.com/office/infopath/2007/PartnerControls"/>
    </lcf76f155ced4ddcb4097134ff3c332f>
    <TaxCatchAll xmlns="4e951c6c-1890-4ffb-8c30-df6cc6dd0eb6" xsi:nil="true"/>
    <SharedWithUsers xmlns="4e951c6c-1890-4ffb-8c30-df6cc6dd0eb6">
      <UserInfo>
        <DisplayName>Vicky Proctor</DisplayName>
        <AccountId>23</AccountId>
        <AccountType/>
      </UserInfo>
      <UserInfo>
        <DisplayName>Vanessa Smith</DisplayName>
        <AccountId>12</AccountId>
        <AccountType/>
      </UserInfo>
      <UserInfo>
        <DisplayName>Alice James</DisplayName>
        <AccountId>157</AccountId>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0B958FA599ECE49865881EFD07FF44A" ma:contentTypeVersion="14" ma:contentTypeDescription="Create a new document." ma:contentTypeScope="" ma:versionID="af069026a88b39ee990fda8ca5b11223">
  <xsd:schema xmlns:xsd="http://www.w3.org/2001/XMLSchema" xmlns:xs="http://www.w3.org/2001/XMLSchema" xmlns:p="http://schemas.microsoft.com/office/2006/metadata/properties" xmlns:ns2="c405b40e-dba6-4002-b603-810bd53b66ae" xmlns:ns3="4e951c6c-1890-4ffb-8c30-df6cc6dd0eb6" targetNamespace="http://schemas.microsoft.com/office/2006/metadata/properties" ma:root="true" ma:fieldsID="5ef609dce731c1f548b7defa0bcad92d" ns2:_="" ns3:_="">
    <xsd:import namespace="c405b40e-dba6-4002-b603-810bd53b66ae"/>
    <xsd:import namespace="4e951c6c-1890-4ffb-8c30-df6cc6dd0eb6"/>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LengthInSecond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405b40e-dba6-4002-b603-810bd53b66a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1bcc649d-2e12-49f6-a760-082044ac432f"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e951c6c-1890-4ffb-8c30-df6cc6dd0eb6"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5dc56984-5952-4699-b849-f63ae69dfebc}" ma:internalName="TaxCatchAll" ma:showField="CatchAllData" ma:web="4e951c6c-1890-4ffb-8c30-df6cc6dd0eb6">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97FFD2D-899E-4850-A0D4-89680A4CEE31}">
  <ds:schemaRefs>
    <ds:schemaRef ds:uri="http://www.w3.org/XML/1998/namespace"/>
    <ds:schemaRef ds:uri="http://schemas.openxmlformats.org/package/2006/metadata/core-properties"/>
    <ds:schemaRef ds:uri="c405b40e-dba6-4002-b603-810bd53b66ae"/>
    <ds:schemaRef ds:uri="http://purl.org/dc/elements/1.1/"/>
    <ds:schemaRef ds:uri="4e951c6c-1890-4ffb-8c30-df6cc6dd0eb6"/>
    <ds:schemaRef ds:uri="http://schemas.microsoft.com/office/infopath/2007/PartnerControls"/>
    <ds:schemaRef ds:uri="http://schemas.microsoft.com/office/2006/metadata/properties"/>
    <ds:schemaRef ds:uri="http://purl.org/dc/dcmitype/"/>
    <ds:schemaRef ds:uri="http://schemas.microsoft.com/office/2006/documentManagement/types"/>
    <ds:schemaRef ds:uri="http://purl.org/dc/terms/"/>
  </ds:schemaRefs>
</ds:datastoreItem>
</file>

<file path=customXml/itemProps2.xml><?xml version="1.0" encoding="utf-8"?>
<ds:datastoreItem xmlns:ds="http://schemas.openxmlformats.org/officeDocument/2006/customXml" ds:itemID="{995636F2-0C85-4691-97FD-F52959520F74}">
  <ds:schemaRefs>
    <ds:schemaRef ds:uri="4e951c6c-1890-4ffb-8c30-df6cc6dd0eb6"/>
    <ds:schemaRef ds:uri="c405b40e-dba6-4002-b603-810bd53b66a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7343D82-3DD7-41AC-81E0-A90A49212E6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 2013 - 2022</Template>
  <TotalTime>7892</TotalTime>
  <Words>4989</Words>
  <Application>Microsoft Office PowerPoint</Application>
  <PresentationFormat>Widescreen</PresentationFormat>
  <Paragraphs>334</Paragraphs>
  <Slides>6</Slides>
  <Notes>4</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Walsall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Keri Lister</dc:creator>
  <cp:lastModifiedBy>Lorna Edwards</cp:lastModifiedBy>
  <cp:revision>18</cp:revision>
  <cp:lastPrinted>2024-09-24T08:57:39Z</cp:lastPrinted>
  <dcterms:created xsi:type="dcterms:W3CDTF">2023-08-15T08:43:15Z</dcterms:created>
  <dcterms:modified xsi:type="dcterms:W3CDTF">2024-10-08T15:11:47Z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0x010100C0B958FA599ECE49865881EFD07FF44A</vt:lpwstr>
  </property>
  <property fmtid="{D5CDD505-2E9C-101B-9397-08002B2CF9AE}" pid="3" name="MediaServiceImageTags">
    <vt:lpwstr/>
  </property>
</Properties>
</file>